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2"/>
  </p:notesMasterIdLst>
  <p:sldIdLst>
    <p:sldId id="256" r:id="rId2"/>
    <p:sldId id="259" r:id="rId3"/>
    <p:sldId id="261" r:id="rId4"/>
    <p:sldId id="304" r:id="rId5"/>
    <p:sldId id="316" r:id="rId6"/>
    <p:sldId id="274" r:id="rId7"/>
    <p:sldId id="306" r:id="rId8"/>
    <p:sldId id="307" r:id="rId9"/>
    <p:sldId id="308" r:id="rId10"/>
    <p:sldId id="289" r:id="rId11"/>
    <p:sldId id="309" r:id="rId12"/>
    <p:sldId id="314" r:id="rId13"/>
    <p:sldId id="319" r:id="rId14"/>
    <p:sldId id="290" r:id="rId15"/>
    <p:sldId id="313" r:id="rId16"/>
    <p:sldId id="262" r:id="rId17"/>
    <p:sldId id="269" r:id="rId18"/>
    <p:sldId id="264" r:id="rId19"/>
    <p:sldId id="276" r:id="rId20"/>
    <p:sldId id="277" r:id="rId21"/>
    <p:sldId id="285" r:id="rId22"/>
    <p:sldId id="286" r:id="rId23"/>
    <p:sldId id="301" r:id="rId24"/>
    <p:sldId id="310" r:id="rId25"/>
    <p:sldId id="303" r:id="rId26"/>
    <p:sldId id="266" r:id="rId27"/>
    <p:sldId id="320" r:id="rId28"/>
    <p:sldId id="318" r:id="rId29"/>
    <p:sldId id="317" r:id="rId30"/>
    <p:sldId id="267" r:id="rId31"/>
    <p:sldId id="315" r:id="rId32"/>
    <p:sldId id="268" r:id="rId33"/>
    <p:sldId id="263" r:id="rId34"/>
    <p:sldId id="270" r:id="rId35"/>
    <p:sldId id="287" r:id="rId36"/>
    <p:sldId id="288" r:id="rId37"/>
    <p:sldId id="311" r:id="rId38"/>
    <p:sldId id="312" r:id="rId39"/>
    <p:sldId id="271" r:id="rId40"/>
    <p:sldId id="273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11"/>
    <p:restoredTop sz="96197"/>
  </p:normalViewPr>
  <p:slideViewPr>
    <p:cSldViewPr snapToGrid="0">
      <p:cViewPr>
        <p:scale>
          <a:sx n="102" d="100"/>
          <a:sy n="102" d="100"/>
        </p:scale>
        <p:origin x="14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C2A11-085E-2C42-9981-4E289A1DF71F}" type="datetimeFigureOut">
              <a:rPr lang="en-US" smtClean="0"/>
              <a:t>9/5/23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43773-BEAE-A64E-A7EA-A8C248D3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5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CustomShape 1_2"/>
          <p:cNvSpPr/>
          <p:nvPr/>
        </p:nvSpPr>
        <p:spPr>
          <a:xfrm>
            <a:off x="4281480" y="10155240"/>
            <a:ext cx="3273120" cy="53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61D205CF-EA54-446F-8E54-350D96EFF474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6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93738"/>
            <a:ext cx="6081713" cy="3422650"/>
          </a:xfrm>
          <a:prstGeom prst="rect">
            <a:avLst/>
          </a:prstGeom>
        </p:spPr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686520" y="4342680"/>
            <a:ext cx="5483160" cy="411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TextShape 1_4"/>
          <p:cNvSpPr/>
          <p:nvPr/>
        </p:nvSpPr>
        <p:spPr>
          <a:xfrm>
            <a:off x="4282200" y="10155600"/>
            <a:ext cx="3272760" cy="53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417C389-79EE-4CE2-A8FE-DD0604232219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19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5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1525" cy="4006850"/>
          </a:xfrm>
          <a:prstGeom prst="rect">
            <a:avLst/>
          </a:prstGeom>
        </p:spPr>
      </p:sp>
      <p:sp>
        <p:nvSpPr>
          <p:cNvPr id="59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760" cy="4808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3120">
              <a:lnSpc>
                <a:spcPct val="100000"/>
              </a:lnSpc>
              <a:tabLst>
                <a:tab pos="0" algn="l"/>
              </a:tabLst>
            </a:pPr>
            <a:r>
              <a:rPr lang="en-GB" sz="2000" b="0" strike="noStrike" spc="-1">
                <a:latin typeface="Arial"/>
              </a:rPr>
              <a:t>de Vries found that 17-th century wood had a 2% higher activity than 19th century wood.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TextShape 1_10"/>
          <p:cNvSpPr/>
          <p:nvPr/>
        </p:nvSpPr>
        <p:spPr>
          <a:xfrm>
            <a:off x="4282200" y="10155600"/>
            <a:ext cx="3272760" cy="53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5EF0F71-4437-42BB-9DC8-54BF88EA9F50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20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5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1525" cy="4006850"/>
          </a:xfrm>
          <a:prstGeom prst="rect">
            <a:avLst/>
          </a:prstGeom>
        </p:spPr>
      </p:sp>
      <p:sp>
        <p:nvSpPr>
          <p:cNvPr id="59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760" cy="4808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Rectangle 9"/>
          <p:cNvSpPr/>
          <p:nvPr/>
        </p:nvSpPr>
        <p:spPr>
          <a:xfrm>
            <a:off x="4282200" y="10155240"/>
            <a:ext cx="3273480" cy="53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A89DB8AD-ED24-4CB1-BF96-0ED98767BE20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25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618" name="Text Box 1_1"/>
          <p:cNvSpPr/>
          <p:nvPr/>
        </p:nvSpPr>
        <p:spPr>
          <a:xfrm>
            <a:off x="1387440" y="937080"/>
            <a:ext cx="5550480" cy="46864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9" name="PlaceHolder 1"/>
          <p:cNvSpPr>
            <a:spLocks noGrp="1"/>
          </p:cNvSpPr>
          <p:nvPr>
            <p:ph type="body"/>
          </p:nvPr>
        </p:nvSpPr>
        <p:spPr>
          <a:xfrm>
            <a:off x="857520" y="5585040"/>
            <a:ext cx="6852240" cy="528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CustomShape 1_46"/>
          <p:cNvSpPr/>
          <p:nvPr/>
        </p:nvSpPr>
        <p:spPr>
          <a:xfrm>
            <a:off x="4278600" y="10156680"/>
            <a:ext cx="3273120" cy="52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C65AE373-5AE9-4127-B200-091751D76F7E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35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3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" y="736600"/>
            <a:ext cx="6477000" cy="3643313"/>
          </a:xfrm>
          <a:prstGeom prst="rect">
            <a:avLst/>
          </a:prstGeom>
        </p:spPr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6280" cy="437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1_49"/>
          <p:cNvSpPr/>
          <p:nvPr/>
        </p:nvSpPr>
        <p:spPr>
          <a:xfrm>
            <a:off x="4278600" y="10156680"/>
            <a:ext cx="3273120" cy="52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26BBB4C6-4739-43E1-BCD0-7D064D5673C0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37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3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" y="736600"/>
            <a:ext cx="6477000" cy="3643313"/>
          </a:xfrm>
          <a:prstGeom prst="rect">
            <a:avLst/>
          </a:prstGeom>
        </p:spPr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6280" cy="437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CustomShape 1_51"/>
          <p:cNvSpPr/>
          <p:nvPr/>
        </p:nvSpPr>
        <p:spPr>
          <a:xfrm>
            <a:off x="4278600" y="10156680"/>
            <a:ext cx="3273120" cy="52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9BE3DD3B-7017-4989-9566-DBF0C79609BA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38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3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" y="736600"/>
            <a:ext cx="6477000" cy="3643313"/>
          </a:xfrm>
          <a:prstGeom prst="rect">
            <a:avLst/>
          </a:prstGeom>
        </p:spPr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6280" cy="437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s8IYcbhRLM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vmyohu3elY?feature=oembe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Gf_wmI1I8oQ?feature=oembed" TargetMode="Externa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OOD6le9BSY?feature=oembed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42MXdQRVX8?feature=oembed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t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cran.r-project.org/web/packages/rintcal/vignettes/rintcal.html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0B8Docz3IY?feature=oembed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EAD7E-E0A1-E1B9-5010-ACF3BE3CA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2480438"/>
            <a:ext cx="8361229" cy="2098226"/>
          </a:xfrm>
        </p:spPr>
        <p:txBody>
          <a:bodyPr/>
          <a:lstStyle/>
          <a:p>
            <a:r>
              <a:rPr lang="en-GB" sz="1800" b="1" dirty="0" err="1">
                <a:effectLst/>
                <a:latin typeface="AcuminVariableConcept"/>
              </a:rPr>
              <a:t>RADIOCARBONo</a:t>
            </a:r>
            <a:r>
              <a:rPr lang="en-GB" sz="1800" b="1" dirty="0">
                <a:effectLst/>
                <a:latin typeface="AcuminVariableConcept"/>
              </a:rPr>
              <a:t>, </a:t>
            </a:r>
            <a:r>
              <a:rPr lang="en-GB" sz="1800" b="1" dirty="0" err="1">
                <a:effectLst/>
                <a:latin typeface="AcuminVariableConcept"/>
              </a:rPr>
              <a:t>CALIBRAcióN</a:t>
            </a:r>
            <a:r>
              <a:rPr lang="en-GB" sz="1800" b="1" dirty="0">
                <a:effectLst/>
                <a:latin typeface="AcuminVariableConcept"/>
              </a:rPr>
              <a:t> y </a:t>
            </a:r>
            <a:r>
              <a:rPr lang="en-GB" sz="1800" b="1" dirty="0" err="1">
                <a:effectLst/>
                <a:latin typeface="AcuminVariableConcept"/>
              </a:rPr>
              <a:t>modelación</a:t>
            </a:r>
            <a:r>
              <a:rPr lang="en-GB" sz="1800" b="1" dirty="0">
                <a:effectLst/>
                <a:latin typeface="AcuminVariableConcept"/>
              </a:rPr>
              <a:t> </a:t>
            </a:r>
            <a:r>
              <a:rPr lang="en-GB" sz="1800" b="1" dirty="0" err="1">
                <a:effectLst/>
                <a:latin typeface="AcuminVariableConcept"/>
              </a:rPr>
              <a:t>usando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8B8A4B-FC16-643C-C372-84AB2C9DD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6769" y="5377306"/>
            <a:ext cx="6831673" cy="1086237"/>
          </a:xfrm>
        </p:spPr>
        <p:txBody>
          <a:bodyPr>
            <a:normAutofit fontScale="70000" lnSpcReduction="20000"/>
          </a:bodyPr>
          <a:lstStyle/>
          <a:p>
            <a:r>
              <a:rPr lang="en-GB" sz="2400" b="0" dirty="0">
                <a:effectLst/>
                <a:latin typeface="BrandonGrotesque"/>
              </a:rPr>
              <a:t>Maarten Blaauw </a:t>
            </a:r>
          </a:p>
          <a:p>
            <a:r>
              <a:rPr lang="en-GB" sz="2400" i="1" baseline="30000" dirty="0">
                <a:latin typeface="BrandonGrotesque"/>
              </a:rPr>
              <a:t>14</a:t>
            </a:r>
            <a:r>
              <a:rPr lang="en-GB" sz="2400" i="1" dirty="0">
                <a:latin typeface="BrandonGrotesque"/>
              </a:rPr>
              <a:t>CHRONO Centre, Archaeology and Palaeoecology</a:t>
            </a:r>
          </a:p>
          <a:p>
            <a:r>
              <a:rPr lang="en-GB" sz="2400" b="0" i="1" dirty="0">
                <a:effectLst/>
                <a:latin typeface="BrandonGrotesque"/>
              </a:rPr>
              <a:t>Queen’s University Belfast</a:t>
            </a:r>
            <a:br>
              <a:rPr lang="en-GB" i="1" dirty="0"/>
            </a:br>
            <a:r>
              <a:rPr lang="en-GB" dirty="0"/>
              <a:t>m.blaauw@qub.ac.uk</a:t>
            </a:r>
            <a:endParaRPr lang="en-US" dirty="0"/>
          </a:p>
        </p:txBody>
      </p:sp>
      <p:pic>
        <p:nvPicPr>
          <p:cNvPr id="4" name="Picture 6" descr="R">
            <a:extLst>
              <a:ext uri="{FF2B5EF4-FFF2-40B4-BE49-F238E27FC236}">
                <a16:creationId xmlns:a16="http://schemas.microsoft.com/office/drawing/2014/main" id="{356DC405-9F64-D524-C0CC-AEFD3614D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8335" y="3835392"/>
            <a:ext cx="1474314" cy="114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Chrono Centre">
            <a:extLst>
              <a:ext uri="{FF2B5EF4-FFF2-40B4-BE49-F238E27FC236}">
                <a16:creationId xmlns:a16="http://schemas.microsoft.com/office/drawing/2014/main" id="{67201D38-637A-6043-08D1-4A336FAC7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9230" y="147695"/>
            <a:ext cx="2651977" cy="91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A78B19E3-A4BD-50E1-DFD0-D68D7B1C9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5266" y="235498"/>
            <a:ext cx="2392055" cy="8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CA8B409-B372-55EF-FB3C-9B9049919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779" y="1025496"/>
            <a:ext cx="2903830" cy="290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190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2_1"/>
          <p:cNvPicPr/>
          <p:nvPr/>
        </p:nvPicPr>
        <p:blipFill>
          <a:blip r:embed="rId3"/>
          <a:stretch/>
        </p:blipFill>
        <p:spPr>
          <a:xfrm>
            <a:off x="25902" y="1088466"/>
            <a:ext cx="6310490" cy="4351686"/>
          </a:xfrm>
          <a:prstGeom prst="rect">
            <a:avLst/>
          </a:prstGeom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97" name="CustomShape 1_1"/>
          <p:cNvSpPr/>
          <p:nvPr/>
        </p:nvSpPr>
        <p:spPr>
          <a:xfrm>
            <a:off x="1403464" y="5877716"/>
            <a:ext cx="3421722" cy="3872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2" spc="-1">
                <a:solidFill>
                  <a:srgbClr val="000000"/>
                </a:solidFill>
                <a:latin typeface="Arial"/>
                <a:ea typeface="DejaVu Sans"/>
              </a:rPr>
              <a:t>Scott, 2013 (</a:t>
            </a:r>
            <a:r>
              <a:rPr lang="en-GB" sz="1802" i="1" spc="-1">
                <a:solidFill>
                  <a:srgbClr val="000000"/>
                </a:solidFill>
                <a:latin typeface="Arial"/>
                <a:ea typeface="DejaVu Sans"/>
              </a:rPr>
              <a:t>Encycl. Quat. Sci.</a:t>
            </a:r>
            <a:r>
              <a:rPr lang="en-GB" sz="1802" spc="-1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lang="en-GB" sz="1802" spc="-1">
              <a:latin typeface="Arial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9EB2393-5656-AA25-C5CB-BD5C695F2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114" y="785556"/>
            <a:ext cx="4816606" cy="481660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5C841-12CA-3C76-575F-EA10C93A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685800"/>
            <a:ext cx="10241280" cy="1485900"/>
          </a:xfrm>
        </p:spPr>
        <p:txBody>
          <a:bodyPr/>
          <a:lstStyle/>
          <a:p>
            <a:r>
              <a:rPr lang="es-ES_tradnl" dirty="0"/>
              <a:t>La distribución normal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23043-BAE1-D033-EC3A-23E800CDF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456" y="1685924"/>
            <a:ext cx="6638544" cy="490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effectLst/>
                <a:latin typeface="Courier" pitchFamily="2" charset="0"/>
              </a:rPr>
              <a:t>y &lt;- 2200:2700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effectLst/>
                <a:latin typeface="Courier" pitchFamily="2" charset="0"/>
              </a:rPr>
              <a:t>prob &lt;- </a:t>
            </a:r>
            <a:r>
              <a:rPr lang="en-GB" b="1" dirty="0" err="1">
                <a:solidFill>
                  <a:srgbClr val="0070C0"/>
                </a:solidFill>
                <a:effectLst/>
                <a:latin typeface="Courier" pitchFamily="2" charset="0"/>
              </a:rPr>
              <a:t>dnorm</a:t>
            </a:r>
            <a:r>
              <a:rPr lang="en-GB" b="1" dirty="0">
                <a:solidFill>
                  <a:srgbClr val="0070C0"/>
                </a:solidFill>
                <a:effectLst/>
                <a:latin typeface="Courier" pitchFamily="2" charset="0"/>
              </a:rPr>
              <a:t>(y, 2450, 50)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effectLst/>
                <a:latin typeface="Courier" pitchFamily="2" charset="0"/>
              </a:rPr>
              <a:t>plot(y, prob, type=‘l’)</a:t>
            </a:r>
          </a:p>
          <a:p>
            <a:pPr marL="0" indent="0">
              <a:buNone/>
            </a:pPr>
            <a:endParaRPr lang="en-GB" b="1" dirty="0">
              <a:solidFill>
                <a:srgbClr val="0070C0"/>
              </a:solidFill>
              <a:latin typeface="Courier" pitchFamily="2" charset="0"/>
            </a:endParaRPr>
          </a:p>
          <a:p>
            <a:r>
              <a:rPr lang="en-GB" b="1" dirty="0" err="1">
                <a:solidFill>
                  <a:schemeClr val="tx1"/>
                </a:solidFill>
                <a:effectLst/>
                <a:latin typeface="Andale Mono" panose="020B0509000000000004" pitchFamily="49" charset="0"/>
              </a:rPr>
              <a:t>Sacamos</a:t>
            </a:r>
            <a:r>
              <a:rPr lang="en-GB" b="1" dirty="0">
                <a:solidFill>
                  <a:schemeClr val="tx1"/>
                </a:solidFill>
                <a:effectLst/>
                <a:latin typeface="Andale Mono" panose="020B0509000000000004" pitchFamily="49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effectLst/>
                <a:latin typeface="Andale Mono" panose="020B0509000000000004" pitchFamily="49" charset="0"/>
              </a:rPr>
              <a:t>unos</a:t>
            </a:r>
            <a:r>
              <a:rPr lang="en-GB" b="1" dirty="0">
                <a:solidFill>
                  <a:schemeClr val="tx1"/>
                </a:solidFill>
                <a:effectLst/>
                <a:latin typeface="Andale Mono" panose="020B0509000000000004" pitchFamily="49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effectLst/>
                <a:latin typeface="Andale Mono" panose="020B0509000000000004" pitchFamily="49" charset="0"/>
              </a:rPr>
              <a:t>valores</a:t>
            </a:r>
            <a:r>
              <a:rPr lang="en-GB" b="1" dirty="0">
                <a:solidFill>
                  <a:schemeClr val="tx1"/>
                </a:solidFill>
                <a:effectLst/>
                <a:latin typeface="Andale Mono" panose="020B0509000000000004" pitchFamily="49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effectLst/>
                <a:latin typeface="Andale Mono" panose="020B0509000000000004" pitchFamily="49" charset="0"/>
              </a:rPr>
              <a:t>aleatorios</a:t>
            </a:r>
            <a:r>
              <a:rPr lang="en-GB" b="1" dirty="0">
                <a:solidFill>
                  <a:schemeClr val="tx1"/>
                </a:solidFill>
                <a:effectLst/>
                <a:latin typeface="Andale Mono" panose="020B0509000000000004" pitchFamily="49" charset="0"/>
              </a:rPr>
              <a:t>: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latin typeface="Courier" pitchFamily="2" charset="0"/>
              </a:rPr>
              <a:t>suerte &lt;- </a:t>
            </a:r>
            <a:r>
              <a:rPr lang="en-GB" b="1" dirty="0" err="1">
                <a:solidFill>
                  <a:srgbClr val="0070C0"/>
                </a:solidFill>
                <a:latin typeface="Courier" pitchFamily="2" charset="0"/>
              </a:rPr>
              <a:t>rnorm</a:t>
            </a:r>
            <a:r>
              <a:rPr lang="en-GB" b="1" dirty="0">
                <a:solidFill>
                  <a:srgbClr val="0070C0"/>
                </a:solidFill>
                <a:latin typeface="Courier" pitchFamily="2" charset="0"/>
              </a:rPr>
              <a:t>(50, 2450, 50)</a:t>
            </a:r>
          </a:p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&gt; suerte[1:3]</a:t>
            </a:r>
          </a:p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 [1] 2511.058 2497.005 2440.706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effectLst/>
                <a:latin typeface="Courier" pitchFamily="2" charset="0"/>
              </a:rPr>
              <a:t>rug(suerte)</a:t>
            </a:r>
          </a:p>
          <a:p>
            <a:pPr marL="0" indent="0">
              <a:buNone/>
            </a:pPr>
            <a:endParaRPr lang="es-ES_tradnl" b="1" i="0" dirty="0">
              <a:solidFill>
                <a:srgbClr val="0070C0"/>
              </a:solidFill>
            </a:endParaRPr>
          </a:p>
          <a:p>
            <a:pPr lvl="1"/>
            <a:endParaRPr lang="es-ES_tradnl" b="1" i="0" dirty="0">
              <a:solidFill>
                <a:srgbClr val="0070C0"/>
              </a:solidFill>
            </a:endParaRPr>
          </a:p>
          <a:p>
            <a:pPr lvl="1"/>
            <a:endParaRPr lang="es-ES_tradnl" dirty="0">
              <a:solidFill>
                <a:srgbClr val="0070C0"/>
              </a:solidFill>
            </a:endParaRPr>
          </a:p>
          <a:p>
            <a:endParaRPr lang="es-ES_tradnl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s-ES_tradnl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EB3C44-99B4-8D63-B80C-7D53E4A8DD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035" y="2662671"/>
            <a:ext cx="4498626" cy="404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36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EEA52C-6646-D377-4FEF-DC2484A6E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917" y="590550"/>
            <a:ext cx="7479483" cy="5238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76C569-C227-921F-E8A2-798ABD3E2219}"/>
              </a:ext>
            </a:extLst>
          </p:cNvPr>
          <p:cNvSpPr txBox="1"/>
          <p:nvPr/>
        </p:nvSpPr>
        <p:spPr>
          <a:xfrm>
            <a:off x="3614738" y="6329363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o student-t</a:t>
            </a:r>
          </a:p>
        </p:txBody>
      </p:sp>
    </p:spTree>
    <p:extLst>
      <p:ext uri="{BB962C8B-B14F-4D97-AF65-F5344CB8AC3E}">
        <p14:creationId xmlns:p14="http://schemas.microsoft.com/office/powerpoint/2010/main" val="2588365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B82EFA-0E40-A1BA-102B-8340EC184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64" y="0"/>
            <a:ext cx="595383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61D255-798F-A9B2-E9A2-0F538FF59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335280"/>
            <a:ext cx="5715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8F7CDF-1214-7114-0400-E77A47633D13}"/>
              </a:ext>
            </a:extLst>
          </p:cNvPr>
          <p:cNvSpPr txBox="1"/>
          <p:nvPr/>
        </p:nvSpPr>
        <p:spPr>
          <a:xfrm>
            <a:off x="8152130" y="6370320"/>
            <a:ext cx="3782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Miller et al. 2019, </a:t>
            </a:r>
            <a:r>
              <a:rPr lang="en-GB" i="1" dirty="0" err="1"/>
              <a:t>Geol</a:t>
            </a:r>
            <a:r>
              <a:rPr lang="en-GB" i="1" dirty="0"/>
              <a:t> Earth Mar Sci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50899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8FB72A-7D92-4B86-5CDF-F89815E38A12}"/>
              </a:ext>
            </a:extLst>
          </p:cNvPr>
          <p:cNvSpPr txBox="1"/>
          <p:nvPr/>
        </p:nvSpPr>
        <p:spPr>
          <a:xfrm>
            <a:off x="2179534" y="6430639"/>
            <a:ext cx="9628008" cy="427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77" dirty="0"/>
              <a:t>https://</a:t>
            </a:r>
            <a:r>
              <a:rPr lang="en-US" sz="2177" dirty="0" err="1"/>
              <a:t>cloud.r-project.org</a:t>
            </a:r>
            <a:r>
              <a:rPr lang="en-US" sz="2177" dirty="0"/>
              <a:t>/web/packages/</a:t>
            </a:r>
            <a:r>
              <a:rPr lang="en-US" sz="2177" dirty="0" err="1"/>
              <a:t>rintcal</a:t>
            </a:r>
            <a:r>
              <a:rPr lang="en-US" sz="2177" dirty="0"/>
              <a:t>/vignettes/</a:t>
            </a:r>
            <a:r>
              <a:rPr lang="en-US" sz="2177" dirty="0" err="1"/>
              <a:t>calculations.html</a:t>
            </a:r>
            <a:endParaRPr lang="en-US" sz="2177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F8958D-7E34-55BA-04BB-378F119230DA}"/>
              </a:ext>
            </a:extLst>
          </p:cNvPr>
          <p:cNvSpPr txBox="1"/>
          <p:nvPr/>
        </p:nvSpPr>
        <p:spPr>
          <a:xfrm>
            <a:off x="1123345" y="1650487"/>
            <a:ext cx="9420830" cy="4584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dirty="0"/>
              <a:t>Si</a:t>
            </a:r>
            <a:r>
              <a:rPr lang="en-US" sz="2177" baseline="-25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177" dirty="0">
                <a:solidFill>
                  <a:srgbClr val="FF0000"/>
                </a:solidFill>
              </a:rPr>
              <a:t>c</a:t>
            </a:r>
            <a:r>
              <a:rPr lang="en-US" sz="2177" dirty="0"/>
              <a:t> = la </a:t>
            </a:r>
            <a:r>
              <a:rPr lang="en-US" sz="2177" dirty="0" err="1"/>
              <a:t>proporción</a:t>
            </a:r>
            <a:r>
              <a:rPr lang="en-US" sz="2177" dirty="0"/>
              <a:t> de </a:t>
            </a:r>
            <a:r>
              <a:rPr lang="en-US" sz="2177" dirty="0" err="1"/>
              <a:t>contaminación</a:t>
            </a:r>
            <a:r>
              <a:rPr lang="en-US" sz="2177" dirty="0"/>
              <a:t> y </a:t>
            </a:r>
            <a:r>
              <a:rPr lang="en-US" sz="2177" dirty="0">
                <a:solidFill>
                  <a:srgbClr val="FF0000"/>
                </a:solidFill>
              </a:rPr>
              <a:t>F</a:t>
            </a:r>
            <a:r>
              <a:rPr lang="en-US" sz="2177" baseline="-25000" dirty="0">
                <a:solidFill>
                  <a:srgbClr val="FF0000"/>
                </a:solidFill>
              </a:rPr>
              <a:t>c</a:t>
            </a:r>
            <a:r>
              <a:rPr lang="en-US" sz="2177" dirty="0"/>
              <a:t>=1, </a:t>
            </a:r>
            <a:r>
              <a:rPr lang="en-US" sz="2177" dirty="0" err="1"/>
              <a:t>contaminación</a:t>
            </a:r>
            <a:r>
              <a:rPr lang="en-US" sz="2177" dirty="0"/>
              <a:t> </a:t>
            </a:r>
            <a:r>
              <a:rPr lang="en-US" sz="2177" dirty="0" err="1"/>
              <a:t>reciente</a:t>
            </a:r>
            <a:endParaRPr lang="en-US" sz="2177" dirty="0"/>
          </a:p>
          <a:p>
            <a:r>
              <a:rPr lang="en-US" sz="2177" dirty="0" err="1"/>
              <a:t>Entonces</a:t>
            </a:r>
            <a:r>
              <a:rPr lang="en-US" sz="2177" dirty="0"/>
              <a:t> F</a:t>
            </a:r>
            <a:r>
              <a:rPr lang="en-US" sz="2177" baseline="-25000" dirty="0"/>
              <a:t>obs</a:t>
            </a:r>
            <a:r>
              <a:rPr lang="en-US" sz="2177" dirty="0"/>
              <a:t> = </a:t>
            </a:r>
            <a:r>
              <a:rPr lang="en-US" sz="2177" dirty="0">
                <a:solidFill>
                  <a:srgbClr val="FF0000"/>
                </a:solidFill>
              </a:rPr>
              <a:t>c*F</a:t>
            </a:r>
            <a:r>
              <a:rPr lang="en-US" sz="2177" baseline="-25000" dirty="0">
                <a:solidFill>
                  <a:srgbClr val="FF0000"/>
                </a:solidFill>
              </a:rPr>
              <a:t>c</a:t>
            </a:r>
            <a:r>
              <a:rPr lang="en-US" sz="2177" dirty="0">
                <a:solidFill>
                  <a:srgbClr val="FF0000"/>
                </a:solidFill>
              </a:rPr>
              <a:t> </a:t>
            </a:r>
            <a:r>
              <a:rPr lang="en-US" sz="2177" dirty="0"/>
              <a:t>+ </a:t>
            </a:r>
            <a:r>
              <a:rPr lang="en-US" sz="2177" dirty="0">
                <a:solidFill>
                  <a:srgbClr val="0070C0"/>
                </a:solidFill>
              </a:rPr>
              <a:t>(1-c)*</a:t>
            </a:r>
            <a:r>
              <a:rPr lang="en-US" sz="2177" dirty="0" err="1">
                <a:solidFill>
                  <a:srgbClr val="0070C0"/>
                </a:solidFill>
              </a:rPr>
              <a:t>F</a:t>
            </a:r>
            <a:r>
              <a:rPr lang="en-US" sz="2177" baseline="-25000" dirty="0" err="1">
                <a:solidFill>
                  <a:srgbClr val="0070C0"/>
                </a:solidFill>
              </a:rPr>
              <a:t>real</a:t>
            </a:r>
            <a:endParaRPr lang="en-US" sz="2177" baseline="-25000" dirty="0">
              <a:solidFill>
                <a:srgbClr val="0070C0"/>
              </a:solidFill>
            </a:endParaRPr>
          </a:p>
          <a:p>
            <a:endParaRPr lang="en-US" sz="2177" dirty="0"/>
          </a:p>
          <a:p>
            <a:r>
              <a:rPr lang="en-US" sz="2177" dirty="0"/>
              <a:t>Por </a:t>
            </a:r>
            <a:r>
              <a:rPr lang="en-US" sz="2177" dirty="0" err="1"/>
              <a:t>ejemplo</a:t>
            </a:r>
            <a:r>
              <a:rPr lang="en-US" sz="2177" dirty="0"/>
              <a:t>, temenos material de y=2450</a:t>
            </a:r>
            <a:r>
              <a:rPr lang="en-GB" sz="2400" b="0" i="0" dirty="0">
                <a:effectLst/>
                <a:latin typeface="Manrope"/>
              </a:rPr>
              <a:t>±</a:t>
            </a:r>
            <a:r>
              <a:rPr lang="en-US" sz="2177" dirty="0"/>
              <a:t>50 con 5% de </a:t>
            </a:r>
            <a:r>
              <a:rPr lang="en-US" sz="2177" dirty="0" err="1"/>
              <a:t>contaminación</a:t>
            </a:r>
            <a:r>
              <a:rPr lang="en-US" sz="2177" dirty="0"/>
              <a:t> </a:t>
            </a:r>
            <a:r>
              <a:rPr lang="en-US" sz="2177" dirty="0" err="1"/>
              <a:t>reciente</a:t>
            </a:r>
            <a:r>
              <a:rPr lang="en-US" sz="2177" dirty="0"/>
              <a:t>:</a:t>
            </a:r>
            <a:endParaRPr lang="en-US" sz="2177" b="1" dirty="0">
              <a:solidFill>
                <a:srgbClr val="0070C0"/>
              </a:solidFill>
            </a:endParaRPr>
          </a:p>
          <a:p>
            <a:r>
              <a:rPr lang="en-US" sz="2177" b="1" dirty="0">
                <a:solidFill>
                  <a:srgbClr val="0070C0"/>
                </a:solidFill>
                <a:latin typeface="Courier" pitchFamily="2" charset="0"/>
              </a:rPr>
              <a:t>contaminate(2450, 50, .05, 1)</a:t>
            </a:r>
          </a:p>
          <a:p>
            <a:r>
              <a:rPr lang="en-GB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        y   </a:t>
            </a:r>
            <a:r>
              <a:rPr lang="en-GB" dirty="0" err="1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sdev</a:t>
            </a:r>
            <a:endParaRPr lang="en-GB" dirty="0">
              <a:solidFill>
                <a:srgbClr val="C00000"/>
              </a:solidFill>
              <a:effectLst/>
              <a:latin typeface="Andale Mono" panose="020B0509000000000004" pitchFamily="49" charset="0"/>
            </a:endParaRPr>
          </a:p>
          <a:p>
            <a:r>
              <a:rPr lang="en-GB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[1,] 2308 48.823</a:t>
            </a:r>
          </a:p>
          <a:p>
            <a:endParaRPr lang="en-US" sz="2177" b="1" dirty="0">
              <a:solidFill>
                <a:srgbClr val="0070C0"/>
              </a:solidFill>
            </a:endParaRPr>
          </a:p>
          <a:p>
            <a:r>
              <a:rPr lang="en-US" sz="2177" dirty="0"/>
              <a:t>O </a:t>
            </a:r>
            <a:r>
              <a:rPr lang="en-US" sz="2177" dirty="0" err="1"/>
              <a:t>fechamos</a:t>
            </a:r>
            <a:r>
              <a:rPr lang="en-US" sz="2177" dirty="0"/>
              <a:t> un </a:t>
            </a:r>
            <a:r>
              <a:rPr lang="en-US" sz="2177" dirty="0" err="1"/>
              <a:t>hueso</a:t>
            </a:r>
            <a:r>
              <a:rPr lang="en-US" sz="2177" dirty="0"/>
              <a:t> de </a:t>
            </a:r>
            <a:r>
              <a:rPr lang="en-US" sz="2177" i="1" dirty="0"/>
              <a:t>T. rex </a:t>
            </a:r>
            <a:r>
              <a:rPr lang="en-US" sz="2177" dirty="0"/>
              <a:t>con 1% de </a:t>
            </a:r>
            <a:r>
              <a:rPr lang="en-US" sz="2177" dirty="0" err="1"/>
              <a:t>contaminación</a:t>
            </a:r>
            <a:r>
              <a:rPr lang="en-US" sz="2177" dirty="0"/>
              <a:t> </a:t>
            </a:r>
            <a:r>
              <a:rPr lang="en-US" sz="2177" dirty="0" err="1"/>
              <a:t>reciente</a:t>
            </a:r>
            <a:r>
              <a:rPr lang="en-US" sz="2177" dirty="0"/>
              <a:t>:</a:t>
            </a:r>
          </a:p>
          <a:p>
            <a:r>
              <a:rPr lang="en-US" sz="2177" b="1" dirty="0">
                <a:solidFill>
                  <a:srgbClr val="0070C0"/>
                </a:solidFill>
                <a:latin typeface="Courier" pitchFamily="2" charset="0"/>
              </a:rPr>
              <a:t>contaminate(65e6, 50, .01, 1)</a:t>
            </a:r>
          </a:p>
          <a:p>
            <a:r>
              <a:rPr lang="en-GB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         y </a:t>
            </a:r>
            <a:r>
              <a:rPr lang="en-GB" dirty="0" err="1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sdev</a:t>
            </a:r>
            <a:endParaRPr lang="en-GB" dirty="0">
              <a:solidFill>
                <a:srgbClr val="C00000"/>
              </a:solidFill>
              <a:effectLst/>
              <a:latin typeface="Andale Mono" panose="020B0509000000000004" pitchFamily="49" charset="0"/>
            </a:endParaRPr>
          </a:p>
          <a:p>
            <a:r>
              <a:rPr lang="en-GB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[1,] 36993    0</a:t>
            </a:r>
          </a:p>
          <a:p>
            <a:endParaRPr lang="en-US" sz="2177" b="1" dirty="0">
              <a:solidFill>
                <a:srgbClr val="0070C0"/>
              </a:solidFill>
              <a:latin typeface="Courier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1E6341-F5DD-1D0C-81BF-0A11A12DD3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1116" y="340465"/>
            <a:ext cx="1417564" cy="200190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A5FBAEE-898A-F13B-3915-BE2136374082}"/>
              </a:ext>
            </a:extLst>
          </p:cNvPr>
          <p:cNvSpPr txBox="1">
            <a:spLocks/>
          </p:cNvSpPr>
          <p:nvPr/>
        </p:nvSpPr>
        <p:spPr>
          <a:xfrm>
            <a:off x="1042416" y="685800"/>
            <a:ext cx="10241280" cy="14859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A </a:t>
            </a:r>
            <a:r>
              <a:rPr lang="en-US" b="1" dirty="0" err="1"/>
              <a:t>contaminar</a:t>
            </a:r>
            <a:r>
              <a:rPr lang="en-US" b="1" dirty="0"/>
              <a:t> </a:t>
            </a:r>
            <a:r>
              <a:rPr lang="en-US" b="1" dirty="0" err="1"/>
              <a:t>nuestras</a:t>
            </a:r>
            <a:r>
              <a:rPr lang="en-US" b="1" dirty="0"/>
              <a:t> </a:t>
            </a:r>
            <a:r>
              <a:rPr lang="en-US" b="1" dirty="0" err="1"/>
              <a:t>muestras</a:t>
            </a:r>
            <a:r>
              <a:rPr lang="en-US" b="1" dirty="0"/>
              <a:t>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Picture 498"/>
          <p:cNvPicPr/>
          <p:nvPr/>
        </p:nvPicPr>
        <p:blipFill>
          <a:blip r:embed="rId2"/>
          <a:stretch/>
        </p:blipFill>
        <p:spPr>
          <a:xfrm>
            <a:off x="5095875" y="414339"/>
            <a:ext cx="6491892" cy="5583902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F8958D-7E34-55BA-04BB-378F119230DA}"/>
              </a:ext>
            </a:extLst>
          </p:cNvPr>
          <p:cNvSpPr txBox="1"/>
          <p:nvPr/>
        </p:nvSpPr>
        <p:spPr>
          <a:xfrm>
            <a:off x="1109058" y="1600082"/>
            <a:ext cx="3986817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b="1" dirty="0" err="1">
                <a:solidFill>
                  <a:srgbClr val="0070C0"/>
                </a:solidFill>
                <a:latin typeface="Courier" pitchFamily="2" charset="0"/>
              </a:rPr>
              <a:t>draw.contamination</a:t>
            </a:r>
            <a:r>
              <a:rPr lang="en-US" sz="2177" b="1" dirty="0">
                <a:solidFill>
                  <a:srgbClr val="0070C0"/>
                </a:solidFill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662254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5C841-12CA-3C76-575F-EA10C93A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685800"/>
            <a:ext cx="10241280" cy="1485900"/>
          </a:xfrm>
        </p:spPr>
        <p:txBody>
          <a:bodyPr>
            <a:normAutofit/>
          </a:bodyPr>
          <a:lstStyle/>
          <a:p>
            <a:r>
              <a:rPr lang="en-US" b="1" dirty="0" err="1"/>
              <a:t>rintcal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FEB3F9-3E4B-509D-24ED-191CA3EEEE57}"/>
              </a:ext>
            </a:extLst>
          </p:cNvPr>
          <p:cNvSpPr txBox="1">
            <a:spLocks/>
          </p:cNvSpPr>
          <p:nvPr/>
        </p:nvSpPr>
        <p:spPr>
          <a:xfrm>
            <a:off x="1042416" y="2012950"/>
            <a:ext cx="3732784" cy="429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b="1" dirty="0">
                <a:solidFill>
                  <a:schemeClr val="accent1"/>
                </a:solidFill>
                <a:latin typeface="Courier" pitchFamily="2" charset="0"/>
              </a:rPr>
              <a:t>require(</a:t>
            </a:r>
            <a:r>
              <a:rPr lang="en-US" b="1" dirty="0" err="1">
                <a:solidFill>
                  <a:schemeClr val="accent1"/>
                </a:solidFill>
                <a:latin typeface="Courier" pitchFamily="2" charset="0"/>
              </a:rPr>
              <a:t>rintcal</a:t>
            </a:r>
            <a:r>
              <a:rPr lang="en-US" b="1" dirty="0">
                <a:solidFill>
                  <a:schemeClr val="accent1"/>
                </a:solidFill>
                <a:latin typeface="Courier" pitchFamily="2" charset="0"/>
              </a:rPr>
              <a:t>)</a:t>
            </a: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b="1" dirty="0">
                <a:solidFill>
                  <a:srgbClr val="0070C0"/>
                </a:solidFill>
                <a:latin typeface="Courier" pitchFamily="2" charset="0"/>
              </a:rPr>
              <a:t>calibrate(2450,50)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A graph of a graph showing the amount of calories&#10;&#10;Description automatically generated with medium confidence">
            <a:extLst>
              <a:ext uri="{FF2B5EF4-FFF2-40B4-BE49-F238E27FC236}">
                <a16:creationId xmlns:a16="http://schemas.microsoft.com/office/drawing/2014/main" id="{D4AC5969-DF0C-203C-FEEB-A4D48103D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812" y="219644"/>
            <a:ext cx="6885778" cy="485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73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5C841-12CA-3C76-575F-EA10C93A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685800"/>
            <a:ext cx="10241280" cy="1485900"/>
          </a:xfrm>
        </p:spPr>
        <p:txBody>
          <a:bodyPr>
            <a:normAutofit/>
          </a:bodyPr>
          <a:lstStyle/>
          <a:p>
            <a:r>
              <a:rPr lang="en-US" b="1" dirty="0" err="1"/>
              <a:t>rintcal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FEB3F9-3E4B-509D-24ED-191CA3EEEE57}"/>
              </a:ext>
            </a:extLst>
          </p:cNvPr>
          <p:cNvSpPr txBox="1">
            <a:spLocks/>
          </p:cNvSpPr>
          <p:nvPr/>
        </p:nvSpPr>
        <p:spPr>
          <a:xfrm>
            <a:off x="1042416" y="2012950"/>
            <a:ext cx="3732784" cy="429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 err="1">
                <a:solidFill>
                  <a:srgbClr val="0070C0"/>
                </a:solidFill>
                <a:effectLst/>
                <a:latin typeface="Courier" pitchFamily="2" charset="0"/>
              </a:rPr>
              <a:t>draw.ccurve</a:t>
            </a:r>
            <a:r>
              <a:rPr lang="en-GB" b="1" dirty="0">
                <a:solidFill>
                  <a:srgbClr val="0070C0"/>
                </a:solidFill>
                <a:effectLst/>
                <a:latin typeface="Courier" pitchFamily="2" charset="0"/>
              </a:rPr>
              <a:t>(500, 2020, BCAD=TRUE, cc2='marine20’)</a:t>
            </a:r>
            <a:endParaRPr lang="en-US" b="1" dirty="0">
              <a:solidFill>
                <a:srgbClr val="0070C0"/>
              </a:solidFill>
              <a:latin typeface="Courier" pitchFamily="2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A graph of a graph showing the amount of marine life&#10;&#10;Description automatically generated with medium confidence">
            <a:extLst>
              <a:ext uri="{FF2B5EF4-FFF2-40B4-BE49-F238E27FC236}">
                <a16:creationId xmlns:a16="http://schemas.microsoft.com/office/drawing/2014/main" id="{B6666A0A-ACF3-B98D-E38A-4E997BC4B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0" y="552450"/>
            <a:ext cx="71882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83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5C841-12CA-3C76-575F-EA10C93A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685800"/>
            <a:ext cx="10241280" cy="1485900"/>
          </a:xfrm>
        </p:spPr>
        <p:txBody>
          <a:bodyPr>
            <a:normAutofit/>
          </a:bodyPr>
          <a:lstStyle/>
          <a:p>
            <a:r>
              <a:rPr lang="en-US" b="1" dirty="0" err="1"/>
              <a:t>rintcal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FEB3F9-3E4B-509D-24ED-191CA3EEEE57}"/>
              </a:ext>
            </a:extLst>
          </p:cNvPr>
          <p:cNvSpPr txBox="1">
            <a:spLocks/>
          </p:cNvSpPr>
          <p:nvPr/>
        </p:nvSpPr>
        <p:spPr>
          <a:xfrm>
            <a:off x="1042416" y="2012950"/>
            <a:ext cx="3857406" cy="429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 err="1">
                <a:solidFill>
                  <a:srgbClr val="0070C0"/>
                </a:solidFill>
                <a:effectLst/>
                <a:latin typeface="Courier" pitchFamily="2" charset="0"/>
              </a:rPr>
              <a:t>intcal.data</a:t>
            </a:r>
            <a:r>
              <a:rPr lang="en-GB" b="1" dirty="0">
                <a:solidFill>
                  <a:srgbClr val="0070C0"/>
                </a:solidFill>
                <a:effectLst/>
                <a:latin typeface="Courier" pitchFamily="2" charset="0"/>
              </a:rPr>
              <a:t>(1500, 2000, BCAD=TRUE)</a:t>
            </a:r>
          </a:p>
          <a:p>
            <a:pPr marL="0" indent="0">
              <a:buNone/>
            </a:pPr>
            <a:endParaRPr lang="en-GB" dirty="0">
              <a:effectLst/>
              <a:latin typeface="Andale Mono" panose="020B0509000000000004" pitchFamily="49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graph with colorful lines and numbers&#10;&#10;Description automatically generated">
            <a:extLst>
              <a:ext uri="{FF2B5EF4-FFF2-40B4-BE49-F238E27FC236}">
                <a16:creationId xmlns:a16="http://schemas.microsoft.com/office/drawing/2014/main" id="{F771844A-53D6-B653-430D-34E3C7F57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822" y="1123950"/>
            <a:ext cx="6504778" cy="4649542"/>
          </a:xfrm>
          <a:prstGeom prst="rect">
            <a:avLst/>
          </a:prstGeom>
        </p:spPr>
      </p:pic>
      <p:pic>
        <p:nvPicPr>
          <p:cNvPr id="3" name="Picture 3_2">
            <a:extLst>
              <a:ext uri="{FF2B5EF4-FFF2-40B4-BE49-F238E27FC236}">
                <a16:creationId xmlns:a16="http://schemas.microsoft.com/office/drawing/2014/main" id="{3261A03C-466A-9E61-0062-AB519DB5DAD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518025" y="3671888"/>
            <a:ext cx="2996825" cy="259907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920045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extShape 1_5"/>
          <p:cNvSpPr/>
          <p:nvPr/>
        </p:nvSpPr>
        <p:spPr>
          <a:xfrm>
            <a:off x="914525" y="333070"/>
            <a:ext cx="10358276" cy="11389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_tradnl" sz="3870" b="1" spc="-1" dirty="0">
                <a:solidFill>
                  <a:srgbClr val="000000"/>
                </a:solidFill>
                <a:latin typeface="Calibri"/>
                <a:ea typeface="DejaVu Sans"/>
              </a:rPr>
              <a:t>Cambios recientes en la atmosfera</a:t>
            </a:r>
            <a:endParaRPr lang="es-ES_tradnl" sz="3870" spc="-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806635-41AE-30D8-EA3A-3FDCE69C5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990" y="2339852"/>
            <a:ext cx="5371797" cy="3257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DED528-DE21-2176-04EE-8EDBEA700E09}"/>
              </a:ext>
            </a:extLst>
          </p:cNvPr>
          <p:cNvSpPr txBox="1"/>
          <p:nvPr/>
        </p:nvSpPr>
        <p:spPr>
          <a:xfrm>
            <a:off x="6470218" y="5597489"/>
            <a:ext cx="5584622" cy="76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77" b="1" dirty="0">
                <a:solidFill>
                  <a:srgbClr val="0070C0"/>
                </a:solidFill>
                <a:latin typeface="Courier" pitchFamily="2" charset="0"/>
                <a:cs typeface="Arial" panose="020B0604020202020204" pitchFamily="34" charset="0"/>
              </a:rPr>
              <a:t>draw.D14C(cc=</a:t>
            </a:r>
            <a:r>
              <a:rPr lang="en-GB" sz="2177" b="1" dirty="0" err="1">
                <a:solidFill>
                  <a:srgbClr val="0070C0"/>
                </a:solidFill>
                <a:latin typeface="Courier" pitchFamily="2" charset="0"/>
                <a:cs typeface="Arial" panose="020B0604020202020204" pitchFamily="34" charset="0"/>
              </a:rPr>
              <a:t>ccurve</a:t>
            </a:r>
            <a:r>
              <a:rPr lang="en-GB" sz="2177" b="1" dirty="0">
                <a:solidFill>
                  <a:srgbClr val="0070C0"/>
                </a:solidFill>
                <a:latin typeface="Courier" pitchFamily="2" charset="0"/>
                <a:cs typeface="Arial" panose="020B0604020202020204" pitchFamily="34" charset="0"/>
              </a:rPr>
              <a:t>("NH1_monthly"), BCAD=TRUE, </a:t>
            </a:r>
            <a:r>
              <a:rPr lang="en-GB" sz="2177" b="1" dirty="0" err="1">
                <a:solidFill>
                  <a:srgbClr val="0070C0"/>
                </a:solidFill>
                <a:latin typeface="Courier" pitchFamily="2" charset="0"/>
                <a:cs typeface="Arial" panose="020B0604020202020204" pitchFamily="34" charset="0"/>
              </a:rPr>
              <a:t>cal.rev</a:t>
            </a:r>
            <a:r>
              <a:rPr lang="en-GB" sz="2177" b="1" dirty="0">
                <a:solidFill>
                  <a:srgbClr val="0070C0"/>
                </a:solidFill>
                <a:latin typeface="Courier" pitchFamily="2" charset="0"/>
                <a:cs typeface="Arial" panose="020B0604020202020204" pitchFamily="34" charset="0"/>
              </a:rPr>
              <a:t>=T)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21E0E1-F052-B3D4-EF68-97A2A8EAA7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00" y="2666136"/>
            <a:ext cx="5262232" cy="30696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AB810C-B137-E246-A2A7-DEFB35255E3F}"/>
              </a:ext>
            </a:extLst>
          </p:cNvPr>
          <p:cNvSpPr txBox="1"/>
          <p:nvPr/>
        </p:nvSpPr>
        <p:spPr>
          <a:xfrm>
            <a:off x="914525" y="5735771"/>
            <a:ext cx="5765943" cy="427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77" b="1" dirty="0">
                <a:solidFill>
                  <a:srgbClr val="0070C0"/>
                </a:solidFill>
                <a:latin typeface="Courier" pitchFamily="2" charset="0"/>
                <a:cs typeface="Arial" panose="020B0604020202020204" pitchFamily="34" charset="0"/>
              </a:rPr>
              <a:t>draw.D14C(400, 0, </a:t>
            </a:r>
            <a:r>
              <a:rPr lang="en-GB" sz="2177" b="1" dirty="0" err="1">
                <a:solidFill>
                  <a:srgbClr val="0070C0"/>
                </a:solidFill>
                <a:latin typeface="Courier" pitchFamily="2" charset="0"/>
                <a:cs typeface="Arial" panose="020B0604020202020204" pitchFamily="34" charset="0"/>
              </a:rPr>
              <a:t>cal.rev</a:t>
            </a:r>
            <a:r>
              <a:rPr lang="en-GB" sz="2177" b="1" dirty="0">
                <a:solidFill>
                  <a:srgbClr val="0070C0"/>
                </a:solidFill>
                <a:latin typeface="Courier" pitchFamily="2" charset="0"/>
                <a:cs typeface="Arial" panose="020B0604020202020204" pitchFamily="34" charset="0"/>
              </a:rPr>
              <a:t>=TRUE)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E1A74-7E46-CBDE-48ED-882CD19E4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 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i="1" dirty="0"/>
              <a:t>R</a:t>
            </a:r>
            <a:r>
              <a:rPr lang="en-US" dirty="0"/>
              <a:t>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DF4227-7C05-1529-F006-20685182D7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1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FC798F-C453-3CEE-0D13-8C7A4C61749A}"/>
              </a:ext>
            </a:extLst>
          </p:cNvPr>
          <p:cNvSpPr txBox="1"/>
          <p:nvPr/>
        </p:nvSpPr>
        <p:spPr>
          <a:xfrm>
            <a:off x="6587412" y="6206509"/>
            <a:ext cx="5623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 err="1">
                <a:solidFill>
                  <a:srgbClr val="707070"/>
                </a:solidFill>
                <a:effectLst/>
                <a:latin typeface="Noto Sans" panose="020B0502040504020204" pitchFamily="34" charset="0"/>
              </a:rPr>
              <a:t>Citaciones</a:t>
            </a:r>
            <a:r>
              <a:rPr lang="en-GB" b="0" i="0" dirty="0">
                <a:solidFill>
                  <a:srgbClr val="707070"/>
                </a:solidFill>
                <a:effectLst/>
                <a:latin typeface="Noto Sans" panose="020B0502040504020204" pitchFamily="34" charset="0"/>
              </a:rPr>
              <a:t> Google Scholar a software </a:t>
            </a:r>
            <a:r>
              <a:rPr lang="en-GB" dirty="0">
                <a:solidFill>
                  <a:srgbClr val="707070"/>
                </a:solidFill>
                <a:latin typeface="Noto Sans" panose="020B0502040504020204" pitchFamily="34" charset="0"/>
              </a:rPr>
              <a:t>de </a:t>
            </a:r>
            <a:r>
              <a:rPr lang="en-GB" dirty="0" err="1">
                <a:solidFill>
                  <a:srgbClr val="707070"/>
                </a:solidFill>
                <a:latin typeface="Noto Sans" panose="020B0502040504020204" pitchFamily="34" charset="0"/>
              </a:rPr>
              <a:t>datos</a:t>
            </a:r>
            <a:r>
              <a:rPr lang="en-GB" dirty="0">
                <a:solidFill>
                  <a:srgbClr val="707070"/>
                </a:solidFill>
                <a:latin typeface="Noto Sans" panose="020B0502040504020204" pitchFamily="34" charset="0"/>
              </a:rPr>
              <a:t> </a:t>
            </a:r>
            <a:r>
              <a:rPr lang="en-US" dirty="0"/>
              <a:t>https://r4stats.com/articles/popularity/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6E28A61-8FAC-BFCB-E85F-5CF2C2245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9719" y="2892490"/>
            <a:ext cx="2901819" cy="290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5B71FC-E8BA-FFF9-7C7C-40DF217EED60}"/>
              </a:ext>
            </a:extLst>
          </p:cNvPr>
          <p:cNvSpPr txBox="1">
            <a:spLocks/>
          </p:cNvSpPr>
          <p:nvPr/>
        </p:nvSpPr>
        <p:spPr>
          <a:xfrm>
            <a:off x="750656" y="1613647"/>
            <a:ext cx="5623250" cy="50614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/>
              <a:t>Es un software muy popular p análisis de datos</a:t>
            </a:r>
          </a:p>
          <a:p>
            <a:r>
              <a:rPr lang="es-ES_tradnl" dirty="0"/>
              <a:t>Hay muchos paquetes R (20k!)</a:t>
            </a:r>
          </a:p>
          <a:p>
            <a:pPr lvl="1"/>
            <a:r>
              <a:rPr lang="es-ES_tradnl" dirty="0"/>
              <a:t>Hecho por la comunidad </a:t>
            </a:r>
            <a:r>
              <a:rPr lang="es-ES_tradnl" dirty="0" err="1"/>
              <a:t>cientifica</a:t>
            </a:r>
            <a:endParaRPr lang="es-ES_tradnl" dirty="0"/>
          </a:p>
          <a:p>
            <a:pPr lvl="1"/>
            <a:r>
              <a:rPr lang="es-ES_tradnl" dirty="0"/>
              <a:t>Solo tendrás que aprender 1 programa</a:t>
            </a:r>
          </a:p>
          <a:p>
            <a:pPr lvl="1"/>
            <a:r>
              <a:rPr lang="es-ES_tradnl" dirty="0"/>
              <a:t>Análisis integrado</a:t>
            </a:r>
          </a:p>
          <a:p>
            <a:r>
              <a:rPr lang="es-ES_tradnl" dirty="0"/>
              <a:t>Basado en escribir código (scripts)</a:t>
            </a:r>
          </a:p>
          <a:p>
            <a:pPr lvl="1"/>
            <a:r>
              <a:rPr lang="es-ES_tradnl" dirty="0"/>
              <a:t>Fácil de correr de nuevo con datos nuevos</a:t>
            </a:r>
          </a:p>
          <a:p>
            <a:pPr lvl="1"/>
            <a:r>
              <a:rPr lang="es-ES_tradnl" dirty="0"/>
              <a:t>Fácil de compartir con otros</a:t>
            </a:r>
          </a:p>
          <a:p>
            <a:r>
              <a:rPr lang="es-ES_tradnl" dirty="0" err="1"/>
              <a:t>Plots</a:t>
            </a:r>
            <a:r>
              <a:rPr lang="es-ES_tradnl" dirty="0"/>
              <a:t> de calidad para publicación</a:t>
            </a:r>
          </a:p>
          <a:p>
            <a:r>
              <a:rPr lang="es-ES_tradnl" dirty="0"/>
              <a:t>Gratis, fuente libre</a:t>
            </a:r>
          </a:p>
          <a:p>
            <a:pPr lvl="1"/>
            <a:r>
              <a:rPr lang="es-ES_tradnl" dirty="0"/>
              <a:t>Sin licencias ☠</a:t>
            </a:r>
            <a:r>
              <a:rPr lang="es-ES_tradnl" i="0" dirty="0"/>
              <a:t>︎</a:t>
            </a:r>
          </a:p>
          <a:p>
            <a:pPr lvl="1"/>
            <a:r>
              <a:rPr lang="es-ES_tradnl" dirty="0"/>
              <a:t>Multi-</a:t>
            </a:r>
            <a:r>
              <a:rPr lang="es-ES_tradnl" dirty="0" err="1"/>
              <a:t>plataforme</a:t>
            </a:r>
            <a:endParaRPr lang="es-ES_tradnl" dirty="0"/>
          </a:p>
          <a:p>
            <a:pPr lvl="1"/>
            <a:r>
              <a:rPr lang="es-ES_tradnl" dirty="0"/>
              <a:t>No es una caja negra (puedes abrir la caja)</a:t>
            </a:r>
          </a:p>
        </p:txBody>
      </p:sp>
      <p:pic>
        <p:nvPicPr>
          <p:cNvPr id="1030" name="Picture 6" descr="R">
            <a:extLst>
              <a:ext uri="{FF2B5EF4-FFF2-40B4-BE49-F238E27FC236}">
                <a16:creationId xmlns:a16="http://schemas.microsoft.com/office/drawing/2014/main" id="{851868A8-08FD-BB2D-CA26-77054F3F8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327" y="114503"/>
            <a:ext cx="1474314" cy="114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1505600-8562-4296-63C4-BC2B95D0C7C2}"/>
              </a:ext>
            </a:extLst>
          </p:cNvPr>
          <p:cNvSpPr/>
          <p:nvPr/>
        </p:nvSpPr>
        <p:spPr>
          <a:xfrm>
            <a:off x="7600842" y="969676"/>
            <a:ext cx="209774" cy="2197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68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_7"/>
          <p:cNvSpPr/>
          <p:nvPr/>
        </p:nvSpPr>
        <p:spPr>
          <a:xfrm>
            <a:off x="5971973" y="3077746"/>
            <a:ext cx="239898" cy="75670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2177"/>
          </a:p>
        </p:txBody>
      </p:sp>
      <p:pic>
        <p:nvPicPr>
          <p:cNvPr id="436" name="Picture 2_3"/>
          <p:cNvPicPr/>
          <p:nvPr/>
        </p:nvPicPr>
        <p:blipFill>
          <a:blip r:embed="rId3"/>
          <a:stretch/>
        </p:blipFill>
        <p:spPr>
          <a:xfrm>
            <a:off x="6497427" y="-4924"/>
            <a:ext cx="5784302" cy="3779950"/>
          </a:xfrm>
          <a:prstGeom prst="rect">
            <a:avLst/>
          </a:prstGeom>
          <a:ln w="0">
            <a:noFill/>
          </a:ln>
        </p:spPr>
      </p:pic>
      <p:sp>
        <p:nvSpPr>
          <p:cNvPr id="438" name="CustomShape 3_6"/>
          <p:cNvSpPr/>
          <p:nvPr/>
        </p:nvSpPr>
        <p:spPr>
          <a:xfrm>
            <a:off x="8006157" y="3638213"/>
            <a:ext cx="5370055" cy="3287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6600" rIns="108847" bIns="566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177" spc="-1" dirty="0">
                <a:solidFill>
                  <a:srgbClr val="000000"/>
                </a:solidFill>
                <a:latin typeface="Arial"/>
                <a:ea typeface="DejaVu Sans"/>
              </a:rPr>
              <a:t>Courtesy Stewart Fallon, LLNL</a:t>
            </a:r>
            <a:endParaRPr lang="en-GB" sz="2177" spc="-1" dirty="0">
              <a:latin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5CDE6D-4AEC-D9B8-5969-62AAD3142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0" y="52082"/>
            <a:ext cx="5544103" cy="278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F558D8-33F5-91C9-FE54-BF1566ACD8C8}"/>
              </a:ext>
            </a:extLst>
          </p:cNvPr>
          <p:cNvSpPr txBox="1"/>
          <p:nvPr/>
        </p:nvSpPr>
        <p:spPr>
          <a:xfrm>
            <a:off x="879812" y="2838103"/>
            <a:ext cx="3710972" cy="427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77" dirty="0"/>
              <a:t>http://</a:t>
            </a:r>
            <a:r>
              <a:rPr lang="en-US" sz="2177" dirty="0" err="1"/>
              <a:t>calib.org</a:t>
            </a:r>
            <a:r>
              <a:rPr lang="en-US" sz="2177" dirty="0"/>
              <a:t>/</a:t>
            </a:r>
            <a:r>
              <a:rPr lang="en-US" sz="2177" dirty="0" err="1"/>
              <a:t>CALIBomb</a:t>
            </a:r>
            <a:r>
              <a:rPr lang="en-US" sz="2177" dirty="0"/>
              <a:t>/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AD53E83-F012-6084-C2B8-E5FE4BD2A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706" y="3448150"/>
            <a:ext cx="6980189" cy="34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CA3767-9E63-7747-5B99-5362E66725F3}"/>
              </a:ext>
            </a:extLst>
          </p:cNvPr>
          <p:cNvSpPr txBox="1"/>
          <p:nvPr/>
        </p:nvSpPr>
        <p:spPr>
          <a:xfrm>
            <a:off x="6774412" y="6359247"/>
            <a:ext cx="3993401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77" dirty="0"/>
              <a:t>Reimer et al. 2020 </a:t>
            </a:r>
            <a:r>
              <a:rPr lang="en-US" sz="2177" i="1" dirty="0"/>
              <a:t>Radiocarbon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Picture 481"/>
          <p:cNvPicPr/>
          <p:nvPr/>
        </p:nvPicPr>
        <p:blipFill>
          <a:blip r:embed="rId2"/>
          <a:stretch/>
        </p:blipFill>
        <p:spPr>
          <a:xfrm>
            <a:off x="2478868" y="1027947"/>
            <a:ext cx="7315361" cy="4847591"/>
          </a:xfrm>
          <a:prstGeom prst="rect">
            <a:avLst/>
          </a:prstGeom>
          <a:ln w="0">
            <a:noFill/>
          </a:ln>
        </p:spPr>
      </p:pic>
      <p:sp>
        <p:nvSpPr>
          <p:cNvPr id="483" name="Rectangle 482"/>
          <p:cNvSpPr/>
          <p:nvPr/>
        </p:nvSpPr>
        <p:spPr>
          <a:xfrm>
            <a:off x="4481943" y="6439364"/>
            <a:ext cx="7497491" cy="4166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177" spc="-1" dirty="0" err="1">
                <a:solidFill>
                  <a:srgbClr val="000000"/>
                </a:solidFill>
                <a:latin typeface="Arial"/>
                <a:ea typeface="DejaVu Sans"/>
              </a:rPr>
              <a:t>Hughen</a:t>
            </a:r>
            <a:r>
              <a:rPr lang="en-GB" sz="2177" spc="-1" dirty="0">
                <a:solidFill>
                  <a:srgbClr val="000000"/>
                </a:solidFill>
                <a:latin typeface="Arial"/>
                <a:ea typeface="DejaVu Sans"/>
              </a:rPr>
              <a:t> 2007, </a:t>
            </a:r>
            <a:r>
              <a:rPr lang="en-GB" sz="2177" i="1" spc="-1" dirty="0">
                <a:solidFill>
                  <a:srgbClr val="000000"/>
                </a:solidFill>
                <a:latin typeface="Arial"/>
                <a:ea typeface="DejaVu Sans"/>
              </a:rPr>
              <a:t>Developments in Marine Geology</a:t>
            </a:r>
            <a:endParaRPr lang="en-GB" sz="2177" spc="-1" dirty="0"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Shape 1"/>
          <p:cNvSpPr/>
          <p:nvPr/>
        </p:nvSpPr>
        <p:spPr>
          <a:xfrm>
            <a:off x="1276331" y="392718"/>
            <a:ext cx="10512403" cy="13227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 anchor="ctr">
            <a:normAutofit fontScale="63000" lnSpcReduction="20000"/>
          </a:bodyPr>
          <a:lstStyle/>
          <a:p>
            <a:pPr algn="r">
              <a:lnSpc>
                <a:spcPct val="90000"/>
              </a:lnSpc>
            </a:pPr>
            <a:r>
              <a:rPr lang="en-GB" sz="5321" spc="-1">
                <a:solidFill>
                  <a:srgbClr val="C00000"/>
                </a:solidFill>
                <a:latin typeface="Calibri Light"/>
                <a:ea typeface="DejaVu Sans"/>
              </a:rPr>
              <a:t> Marine Reservoir</a:t>
            </a:r>
            <a:br>
              <a:rPr sz="2177"/>
            </a:br>
            <a:r>
              <a:rPr lang="en-GB" sz="5321" spc="-1">
                <a:solidFill>
                  <a:srgbClr val="C00000"/>
                </a:solidFill>
                <a:latin typeface="Calibri Light"/>
                <a:ea typeface="DejaVu Sans"/>
              </a:rPr>
              <a:t>Correction</a:t>
            </a:r>
            <a:br>
              <a:rPr sz="2177"/>
            </a:br>
            <a:r>
              <a:rPr lang="en-GB" sz="5321" spc="-1">
                <a:solidFill>
                  <a:srgbClr val="C00000"/>
                </a:solidFill>
                <a:latin typeface="Calibri Light"/>
                <a:ea typeface="DejaVu Sans"/>
              </a:rPr>
              <a:t>Database</a:t>
            </a:r>
            <a:endParaRPr lang="en-GB" sz="5321" spc="-1">
              <a:latin typeface="Arial"/>
            </a:endParaRPr>
          </a:p>
        </p:txBody>
      </p:sp>
      <p:pic>
        <p:nvPicPr>
          <p:cNvPr id="485" name="Picture 3_4"/>
          <p:cNvPicPr/>
          <p:nvPr/>
        </p:nvPicPr>
        <p:blipFill>
          <a:blip r:embed="rId2"/>
          <a:stretch/>
        </p:blipFill>
        <p:spPr>
          <a:xfrm>
            <a:off x="214" y="55729"/>
            <a:ext cx="7630581" cy="6855158"/>
          </a:xfrm>
          <a:prstGeom prst="rect">
            <a:avLst/>
          </a:prstGeom>
          <a:ln w="0">
            <a:noFill/>
          </a:ln>
        </p:spPr>
      </p:pic>
      <p:sp>
        <p:nvSpPr>
          <p:cNvPr id="486" name="CustomShape 2_10"/>
          <p:cNvSpPr/>
          <p:nvPr/>
        </p:nvSpPr>
        <p:spPr>
          <a:xfrm>
            <a:off x="1744807" y="4198866"/>
            <a:ext cx="1741981" cy="9378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sz="2177"/>
          </a:p>
        </p:txBody>
      </p:sp>
      <p:sp>
        <p:nvSpPr>
          <p:cNvPr id="487" name="CustomShape 3_4"/>
          <p:cNvSpPr/>
          <p:nvPr/>
        </p:nvSpPr>
        <p:spPr>
          <a:xfrm>
            <a:off x="2072217" y="5402709"/>
            <a:ext cx="1741981" cy="4353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sz="2177"/>
          </a:p>
        </p:txBody>
      </p:sp>
      <p:sp>
        <p:nvSpPr>
          <p:cNvPr id="488" name="Rectangle 487"/>
          <p:cNvSpPr/>
          <p:nvPr/>
        </p:nvSpPr>
        <p:spPr>
          <a:xfrm>
            <a:off x="8643549" y="6438929"/>
            <a:ext cx="3546176" cy="41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177" spc="-1" dirty="0">
                <a:solidFill>
                  <a:srgbClr val="000000"/>
                </a:solidFill>
                <a:latin typeface="Arial"/>
                <a:ea typeface="DejaVu Sans"/>
              </a:rPr>
              <a:t>http://</a:t>
            </a:r>
            <a:r>
              <a:rPr lang="en-GB" sz="2177" spc="-1" dirty="0" err="1">
                <a:solidFill>
                  <a:srgbClr val="000000"/>
                </a:solidFill>
                <a:latin typeface="Arial"/>
                <a:ea typeface="DejaVu Sans"/>
              </a:rPr>
              <a:t>calib.org</a:t>
            </a:r>
            <a:r>
              <a:rPr lang="en-GB" sz="2177" spc="-1" dirty="0">
                <a:solidFill>
                  <a:srgbClr val="000000"/>
                </a:solidFill>
                <a:latin typeface="Arial"/>
                <a:ea typeface="DejaVu Sans"/>
              </a:rPr>
              <a:t>/marine/</a:t>
            </a:r>
            <a:endParaRPr lang="en-GB" sz="2177" spc="-1" dirty="0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55771B-72BA-6ECB-68AD-B692CE587C72}"/>
              </a:ext>
            </a:extLst>
          </p:cNvPr>
          <p:cNvSpPr txBox="1"/>
          <p:nvPr/>
        </p:nvSpPr>
        <p:spPr>
          <a:xfrm>
            <a:off x="6795370" y="6291290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/Vs8IYcbhRLM</a:t>
            </a:r>
          </a:p>
        </p:txBody>
      </p:sp>
      <p:pic>
        <p:nvPicPr>
          <p:cNvPr id="6" name="Online Media 5" descr="calibrating a radiocarbon date">
            <a:hlinkClick r:id="" action="ppaction://media"/>
            <a:extLst>
              <a:ext uri="{FF2B5EF4-FFF2-40B4-BE49-F238E27FC236}">
                <a16:creationId xmlns:a16="http://schemas.microsoft.com/office/drawing/2014/main" id="{461F7C19-093E-E274-E6AE-4D86B512942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67628" y="789140"/>
            <a:ext cx="7148185" cy="5361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521BED-CB04-DB6A-9C39-A0C9567F4F3F}"/>
              </a:ext>
            </a:extLst>
          </p:cNvPr>
          <p:cNvSpPr txBox="1"/>
          <p:nvPr/>
        </p:nvSpPr>
        <p:spPr>
          <a:xfrm>
            <a:off x="7008312" y="6216133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/shorts/lvmyohu3elY</a:t>
            </a:r>
          </a:p>
        </p:txBody>
      </p:sp>
      <p:pic>
        <p:nvPicPr>
          <p:cNvPr id="6" name="Online Media 5" descr="calibrate a radiocarbon date">
            <a:hlinkClick r:id="" action="ppaction://media"/>
            <a:extLst>
              <a:ext uri="{FF2B5EF4-FFF2-40B4-BE49-F238E27FC236}">
                <a16:creationId xmlns:a16="http://schemas.microsoft.com/office/drawing/2014/main" id="{C86746C7-5893-74D6-F046-E0080AFA5EA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07288" y="629272"/>
            <a:ext cx="3306262" cy="585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1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B33327-71C0-67C2-547C-6B7C5A9922CE}"/>
              </a:ext>
            </a:extLst>
          </p:cNvPr>
          <p:cNvSpPr txBox="1"/>
          <p:nvPr/>
        </p:nvSpPr>
        <p:spPr>
          <a:xfrm>
            <a:off x="5079305" y="6291290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/Gf_wmI1I8oQ</a:t>
            </a:r>
          </a:p>
        </p:txBody>
      </p:sp>
      <p:pic>
        <p:nvPicPr>
          <p:cNvPr id="7" name="Online Media 6" descr="hpd">
            <a:hlinkClick r:id="" action="ppaction://media"/>
            <a:extLst>
              <a:ext uri="{FF2B5EF4-FFF2-40B4-BE49-F238E27FC236}">
                <a16:creationId xmlns:a16="http://schemas.microsoft.com/office/drawing/2014/main" id="{2A04DD39-BF88-060D-A293-ABFF7CD6E9B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18772" y="701458"/>
            <a:ext cx="6713951" cy="5035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5C841-12CA-3C76-575F-EA10C93A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685800"/>
            <a:ext cx="10241280" cy="1485900"/>
          </a:xfrm>
        </p:spPr>
        <p:txBody>
          <a:bodyPr>
            <a:normAutofit/>
          </a:bodyPr>
          <a:lstStyle/>
          <a:p>
            <a:r>
              <a:rPr lang="en-US" b="1" dirty="0" err="1"/>
              <a:t>rintcal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FEB3F9-3E4B-509D-24ED-191CA3EEEE57}"/>
              </a:ext>
            </a:extLst>
          </p:cNvPr>
          <p:cNvSpPr txBox="1">
            <a:spLocks/>
          </p:cNvSpPr>
          <p:nvPr/>
        </p:nvSpPr>
        <p:spPr>
          <a:xfrm>
            <a:off x="1042416" y="2012950"/>
            <a:ext cx="3857406" cy="429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** DO NOT RUN **</a:t>
            </a:r>
            <a:endParaRPr lang="en-US" dirty="0"/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  <a:effectLst/>
                <a:latin typeface="Andale Mono" panose="020B0509000000000004" pitchFamily="49" charset="0"/>
              </a:rPr>
              <a:t>x &lt;- </a:t>
            </a:r>
            <a:r>
              <a:rPr lang="en-GB" dirty="0" err="1">
                <a:solidFill>
                  <a:schemeClr val="accent1"/>
                </a:solidFill>
                <a:effectLst/>
                <a:latin typeface="Andale Mono" panose="020B0509000000000004" pitchFamily="49" charset="0"/>
              </a:rPr>
              <a:t>seq</a:t>
            </a:r>
            <a:r>
              <a:rPr lang="en-GB" dirty="0">
                <a:solidFill>
                  <a:schemeClr val="accent1"/>
                </a:solidFill>
                <a:effectLst/>
                <a:latin typeface="Andale Mono" panose="020B0509000000000004" pitchFamily="49" charset="0"/>
              </a:rPr>
              <a:t>(3100, 0, length=3000)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  <a:effectLst/>
                <a:latin typeface="Andale Mono" panose="020B0509000000000004" pitchFamily="49" charset="0"/>
              </a:rPr>
              <a:t>cc &lt;- </a:t>
            </a:r>
            <a:r>
              <a:rPr lang="en-GB" dirty="0" err="1">
                <a:solidFill>
                  <a:schemeClr val="accent1"/>
                </a:solidFill>
                <a:effectLst/>
                <a:latin typeface="Andale Mono" panose="020B0509000000000004" pitchFamily="49" charset="0"/>
              </a:rPr>
              <a:t>ccurve</a:t>
            </a:r>
            <a:r>
              <a:rPr lang="en-GB" dirty="0">
                <a:solidFill>
                  <a:schemeClr val="accent1"/>
                </a:solidFill>
                <a:effectLst/>
                <a:latin typeface="Andale Mono" panose="020B0509000000000004" pitchFamily="49" charset="0"/>
              </a:rPr>
              <a:t>()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  <a:effectLst/>
                <a:latin typeface="Andale Mono" panose="020B0509000000000004" pitchFamily="49" charset="0"/>
              </a:rPr>
              <a:t>y &lt;- </a:t>
            </a:r>
            <a:r>
              <a:rPr lang="en-GB" dirty="0" err="1">
                <a:solidFill>
                  <a:schemeClr val="accent1"/>
                </a:solidFill>
                <a:effectLst/>
                <a:latin typeface="Andale Mono" panose="020B0509000000000004" pitchFamily="49" charset="0"/>
              </a:rPr>
              <a:t>approx</a:t>
            </a:r>
            <a:r>
              <a:rPr lang="en-GB" dirty="0">
                <a:solidFill>
                  <a:schemeClr val="accent1"/>
                </a:solidFill>
                <a:effectLst/>
                <a:latin typeface="Andale Mono" panose="020B0509000000000004" pitchFamily="49" charset="0"/>
              </a:rPr>
              <a:t>(cc[,1], cc[,2], x)$y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  <a:effectLst/>
                <a:latin typeface="Andale Mono" panose="020B0509000000000004" pitchFamily="49" charset="0"/>
              </a:rPr>
              <a:t>er &lt;- .01*y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  <a:effectLst/>
                <a:latin typeface="Andale Mono" panose="020B0509000000000004" pitchFamily="49" charset="0"/>
              </a:rPr>
              <a:t>for(</a:t>
            </a:r>
            <a:r>
              <a:rPr lang="en-GB" dirty="0" err="1">
                <a:solidFill>
                  <a:schemeClr val="accent1"/>
                </a:solidFill>
                <a:effectLst/>
                <a:latin typeface="Andale Mono" panose="020B0509000000000004" pitchFamily="49" charset="0"/>
              </a:rPr>
              <a:t>i</a:t>
            </a:r>
            <a:r>
              <a:rPr lang="en-GB" dirty="0">
                <a:solidFill>
                  <a:schemeClr val="accent1"/>
                </a:solidFill>
                <a:effectLst/>
                <a:latin typeface="Andale Mono" panose="020B0509000000000004" pitchFamily="49" charset="0"/>
              </a:rPr>
              <a:t> in y)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  <a:effectLst/>
                <a:latin typeface="Andale Mono" panose="020B0509000000000004" pitchFamily="49" charset="0"/>
              </a:rPr>
              <a:t>  calibrate(</a:t>
            </a:r>
            <a:r>
              <a:rPr lang="en-GB" dirty="0" err="1">
                <a:solidFill>
                  <a:schemeClr val="accent1"/>
                </a:solidFill>
                <a:effectLst/>
                <a:latin typeface="Andale Mono" panose="020B0509000000000004" pitchFamily="49" charset="0"/>
              </a:rPr>
              <a:t>i</a:t>
            </a:r>
            <a:r>
              <a:rPr lang="en-GB" dirty="0">
                <a:solidFill>
                  <a:schemeClr val="accent1"/>
                </a:solidFill>
                <a:effectLst/>
                <a:latin typeface="Andale Mono" panose="020B0509000000000004" pitchFamily="49" charset="0"/>
              </a:rPr>
              <a:t>, </a:t>
            </a:r>
            <a:r>
              <a:rPr lang="en-GB" dirty="0" err="1">
                <a:solidFill>
                  <a:schemeClr val="accent1"/>
                </a:solidFill>
                <a:effectLst/>
                <a:latin typeface="Andale Mono" panose="020B0509000000000004" pitchFamily="49" charset="0"/>
              </a:rPr>
              <a:t>i</a:t>
            </a:r>
            <a:r>
              <a:rPr lang="en-GB" dirty="0">
                <a:solidFill>
                  <a:schemeClr val="accent1"/>
                </a:solidFill>
                <a:effectLst/>
                <a:latin typeface="Andale Mono" panose="020B0509000000000004" pitchFamily="49" charset="0"/>
              </a:rPr>
              <a:t>/100)</a:t>
            </a:r>
            <a:endParaRPr lang="en-GB" dirty="0">
              <a:effectLst/>
              <a:latin typeface="Andale Mono" panose="020B0509000000000004" pitchFamily="49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** DO NOT RUN **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3E4059-BC5B-B538-8D41-32D73F66196A}"/>
              </a:ext>
            </a:extLst>
          </p:cNvPr>
          <p:cNvSpPr txBox="1"/>
          <p:nvPr/>
        </p:nvSpPr>
        <p:spPr>
          <a:xfrm>
            <a:off x="5354877" y="6305550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/NOOD6le9BSY</a:t>
            </a:r>
          </a:p>
        </p:txBody>
      </p:sp>
      <p:pic>
        <p:nvPicPr>
          <p:cNvPr id="8" name="Online Media 7" descr="Radiocarbon calibration from 1000 BC to AD 1950">
            <a:hlinkClick r:id="" action="ppaction://media"/>
            <a:extLst>
              <a:ext uri="{FF2B5EF4-FFF2-40B4-BE49-F238E27FC236}">
                <a16:creationId xmlns:a16="http://schemas.microsoft.com/office/drawing/2014/main" id="{E944A07F-03EE-7324-174E-DC054811FE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826000" y="250520"/>
            <a:ext cx="6864264" cy="514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0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528A3-5E12-2125-4BDD-1CEBB821C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7532"/>
          </a:xfrm>
        </p:spPr>
        <p:txBody>
          <a:bodyPr/>
          <a:lstStyle/>
          <a:p>
            <a:r>
              <a:rPr lang="en-US" dirty="0"/>
              <a:t>Guess the Album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BA023-F7BB-6A23-C0AE-F8BEC96FA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03332"/>
            <a:ext cx="9601200" cy="4960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600" dirty="0">
                <a:solidFill>
                  <a:srgbClr val="0070C0"/>
                </a:solidFill>
                <a:effectLst/>
                <a:latin typeface="Courier" pitchFamily="2" charset="0"/>
              </a:rPr>
              <a:t>par(</a:t>
            </a:r>
            <a:r>
              <a:rPr lang="en-GB" sz="2600" dirty="0" err="1">
                <a:solidFill>
                  <a:srgbClr val="0070C0"/>
                </a:solidFill>
                <a:effectLst/>
                <a:latin typeface="Courier" pitchFamily="2" charset="0"/>
              </a:rPr>
              <a:t>bg</a:t>
            </a:r>
            <a:r>
              <a:rPr lang="en-GB" sz="2600" dirty="0">
                <a:solidFill>
                  <a:srgbClr val="0070C0"/>
                </a:solidFill>
                <a:effectLst/>
                <a:latin typeface="Courier" pitchFamily="2" charset="0"/>
              </a:rPr>
              <a:t>="black", mar=rep(1, 4))</a:t>
            </a:r>
            <a:r>
              <a:rPr lang="en-GB" sz="2600" dirty="0">
                <a:solidFill>
                  <a:srgbClr val="0070C0"/>
                </a:solidFill>
                <a:latin typeface="Courier" pitchFamily="2" charset="0"/>
              </a:rPr>
              <a:t> </a:t>
            </a:r>
          </a:p>
          <a:p>
            <a:pPr marL="0" indent="0">
              <a:buNone/>
            </a:pPr>
            <a:r>
              <a:rPr lang="en-GB" sz="2600" dirty="0">
                <a:solidFill>
                  <a:srgbClr val="0070C0"/>
                </a:solidFill>
                <a:effectLst/>
                <a:latin typeface="Courier" pitchFamily="2" charset="0"/>
              </a:rPr>
              <a:t>n &lt;- 50</a:t>
            </a:r>
            <a:endParaRPr lang="en-GB" sz="2600" dirty="0">
              <a:solidFill>
                <a:srgbClr val="0070C0"/>
              </a:solidFill>
              <a:latin typeface="Courier" pitchFamily="2" charset="0"/>
            </a:endParaRPr>
          </a:p>
          <a:p>
            <a:pPr marL="0" indent="0">
              <a:buNone/>
            </a:pPr>
            <a:r>
              <a:rPr lang="en-GB" sz="2600" dirty="0" err="1">
                <a:solidFill>
                  <a:srgbClr val="0070C0"/>
                </a:solidFill>
                <a:effectLst/>
                <a:latin typeface="Courier" pitchFamily="2" charset="0"/>
              </a:rPr>
              <a:t>set.seed</a:t>
            </a:r>
            <a:r>
              <a:rPr lang="en-GB" sz="2600" dirty="0">
                <a:solidFill>
                  <a:srgbClr val="0070C0"/>
                </a:solidFill>
                <a:effectLst/>
                <a:latin typeface="Courier" pitchFamily="2" charset="0"/>
              </a:rPr>
              <a:t>(1)</a:t>
            </a:r>
          </a:p>
          <a:p>
            <a:pPr marL="0" indent="0">
              <a:buNone/>
            </a:pPr>
            <a:r>
              <a:rPr lang="en-GB" sz="2600" dirty="0" err="1">
                <a:solidFill>
                  <a:srgbClr val="0070C0"/>
                </a:solidFill>
                <a:effectLst/>
                <a:latin typeface="Courier" pitchFamily="2" charset="0"/>
              </a:rPr>
              <a:t>draw.dates</a:t>
            </a:r>
            <a:r>
              <a:rPr lang="en-GB" sz="2600" dirty="0">
                <a:solidFill>
                  <a:srgbClr val="0070C0"/>
                </a:solidFill>
                <a:effectLst/>
                <a:latin typeface="Courier" pitchFamily="2" charset="0"/>
              </a:rPr>
              <a:t>(</a:t>
            </a:r>
          </a:p>
          <a:p>
            <a:pPr marL="530352" lvl="1" indent="0">
              <a:buNone/>
            </a:pPr>
            <a:r>
              <a:rPr lang="en-GB" sz="2600" dirty="0" err="1">
                <a:solidFill>
                  <a:srgbClr val="0070C0"/>
                </a:solidFill>
                <a:effectLst/>
                <a:latin typeface="Courier" pitchFamily="2" charset="0"/>
              </a:rPr>
              <a:t>rnorm</a:t>
            </a:r>
            <a:r>
              <a:rPr lang="en-GB" sz="2600" dirty="0">
                <a:solidFill>
                  <a:srgbClr val="0070C0"/>
                </a:solidFill>
                <a:effectLst/>
                <a:latin typeface="Courier" pitchFamily="2" charset="0"/>
              </a:rPr>
              <a:t>(n, 2450, 30), rep(25, n), n:1,</a:t>
            </a:r>
            <a:r>
              <a:rPr lang="en-GB" sz="2600" dirty="0">
                <a:solidFill>
                  <a:srgbClr val="0070C0"/>
                </a:solidFill>
                <a:latin typeface="Courier" pitchFamily="2" charset="0"/>
              </a:rPr>
              <a:t> </a:t>
            </a:r>
          </a:p>
          <a:p>
            <a:pPr marL="530352" lvl="1" indent="0">
              <a:buNone/>
            </a:pPr>
            <a:r>
              <a:rPr lang="en-GB" sz="2600" dirty="0">
                <a:solidFill>
                  <a:srgbClr val="0070C0"/>
                </a:solidFill>
                <a:effectLst/>
                <a:latin typeface="Courier" pitchFamily="2" charset="0"/>
              </a:rPr>
              <a:t>mirror=FALSE, </a:t>
            </a:r>
            <a:r>
              <a:rPr lang="en-GB" sz="2600" dirty="0" err="1">
                <a:solidFill>
                  <a:srgbClr val="0070C0"/>
                </a:solidFill>
                <a:effectLst/>
                <a:latin typeface="Courier" pitchFamily="2" charset="0"/>
              </a:rPr>
              <a:t>draw.base</a:t>
            </a:r>
            <a:r>
              <a:rPr lang="en-GB" sz="2600" dirty="0">
                <a:solidFill>
                  <a:srgbClr val="0070C0"/>
                </a:solidFill>
                <a:effectLst/>
                <a:latin typeface="Courier" pitchFamily="2" charset="0"/>
              </a:rPr>
              <a:t>=FALSE, </a:t>
            </a:r>
            <a:r>
              <a:rPr lang="en-GB" sz="2600" dirty="0" err="1">
                <a:solidFill>
                  <a:srgbClr val="0070C0"/>
                </a:solidFill>
                <a:effectLst/>
                <a:latin typeface="Courier" pitchFamily="2" charset="0"/>
              </a:rPr>
              <a:t>draw.hpd</a:t>
            </a:r>
            <a:r>
              <a:rPr lang="en-GB" sz="2600" dirty="0">
                <a:solidFill>
                  <a:srgbClr val="0070C0"/>
                </a:solidFill>
                <a:effectLst/>
                <a:latin typeface="Courier" pitchFamily="2" charset="0"/>
              </a:rPr>
              <a:t>=FALSE, col="white",</a:t>
            </a:r>
            <a:r>
              <a:rPr lang="en-GB" sz="2600" dirty="0">
                <a:solidFill>
                  <a:srgbClr val="0070C0"/>
                </a:solidFill>
                <a:latin typeface="Courier" pitchFamily="2" charset="0"/>
              </a:rPr>
              <a:t> </a:t>
            </a:r>
          </a:p>
          <a:p>
            <a:pPr marL="530352" lvl="1" indent="0">
              <a:buNone/>
            </a:pPr>
            <a:r>
              <a:rPr lang="en-GB" sz="2600" dirty="0">
                <a:solidFill>
                  <a:srgbClr val="0070C0"/>
                </a:solidFill>
                <a:effectLst/>
                <a:latin typeface="Courier" pitchFamily="2" charset="0"/>
              </a:rPr>
              <a:t>threshold=1e-28, ex=.8, </a:t>
            </a:r>
          </a:p>
          <a:p>
            <a:pPr marL="530352" lvl="1" indent="0">
              <a:buNone/>
            </a:pPr>
            <a:r>
              <a:rPr lang="en-GB" sz="2600" dirty="0" err="1">
                <a:solidFill>
                  <a:srgbClr val="0070C0"/>
                </a:solidFill>
                <a:effectLst/>
                <a:latin typeface="Courier" pitchFamily="2" charset="0"/>
              </a:rPr>
              <a:t>age.lim</a:t>
            </a:r>
            <a:r>
              <a:rPr lang="en-GB" sz="2600" dirty="0">
                <a:solidFill>
                  <a:srgbClr val="0070C0"/>
                </a:solidFill>
                <a:effectLst/>
                <a:latin typeface="Courier" pitchFamily="2" charset="0"/>
              </a:rPr>
              <a:t>=c(2250, 2800) )</a:t>
            </a:r>
            <a:endParaRPr lang="en-US" sz="2600" dirty="0">
              <a:solidFill>
                <a:srgbClr val="0070C0"/>
              </a:solidFill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104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5C841-12CA-3C76-575F-EA10C93A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685800"/>
            <a:ext cx="10241280" cy="1485900"/>
          </a:xfrm>
        </p:spPr>
        <p:txBody>
          <a:bodyPr>
            <a:normAutofit/>
          </a:bodyPr>
          <a:lstStyle/>
          <a:p>
            <a:r>
              <a:rPr lang="en-US" b="1" dirty="0" err="1"/>
              <a:t>mix.ccurves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FEB3F9-3E4B-509D-24ED-191CA3EEEE57}"/>
              </a:ext>
            </a:extLst>
          </p:cNvPr>
          <p:cNvSpPr txBox="1">
            <a:spLocks/>
          </p:cNvSpPr>
          <p:nvPr/>
        </p:nvSpPr>
        <p:spPr>
          <a:xfrm>
            <a:off x="1042416" y="2012950"/>
            <a:ext cx="9503664" cy="429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Hemisferios</a:t>
            </a:r>
            <a:r>
              <a:rPr lang="en-US" dirty="0"/>
              <a:t> </a:t>
            </a:r>
            <a:r>
              <a:rPr lang="en-US" dirty="0" err="1"/>
              <a:t>norte</a:t>
            </a:r>
            <a:r>
              <a:rPr lang="en-US" dirty="0"/>
              <a:t>/sur, </a:t>
            </a:r>
            <a:r>
              <a:rPr lang="en-US" dirty="0" err="1"/>
              <a:t>dieta</a:t>
            </a:r>
            <a:r>
              <a:rPr lang="en-US" dirty="0"/>
              <a:t> </a:t>
            </a:r>
            <a:r>
              <a:rPr lang="en-US" dirty="0" err="1"/>
              <a:t>marino</a:t>
            </a:r>
            <a:r>
              <a:rPr lang="en-US" dirty="0"/>
              <a:t>/</a:t>
            </a:r>
            <a:r>
              <a:rPr lang="en-US" dirty="0" err="1"/>
              <a:t>terrestre</a:t>
            </a:r>
            <a:endParaRPr lang="en-US" dirty="0"/>
          </a:p>
          <a:p>
            <a:r>
              <a:rPr lang="en-US" dirty="0" err="1"/>
              <a:t>Curva</a:t>
            </a:r>
            <a:r>
              <a:rPr lang="en-US" dirty="0"/>
              <a:t> </a:t>
            </a:r>
            <a:r>
              <a:rPr lang="en-US" dirty="0" err="1"/>
              <a:t>especifica</a:t>
            </a:r>
            <a:r>
              <a:rPr lang="en-US" dirty="0"/>
              <a:t> para un </a:t>
            </a:r>
            <a:r>
              <a:rPr lang="en-US" dirty="0" err="1"/>
              <a:t>caso</a:t>
            </a:r>
            <a:endParaRPr lang="en-US" dirty="0"/>
          </a:p>
          <a:p>
            <a:pPr marL="0" indent="0">
              <a:buNone/>
            </a:pPr>
            <a:r>
              <a:rPr lang="en-GB" b="1" dirty="0" err="1">
                <a:solidFill>
                  <a:srgbClr val="0070C0"/>
                </a:solidFill>
                <a:effectLst/>
                <a:latin typeface="Courier" pitchFamily="2" charset="0"/>
              </a:rPr>
              <a:t>micurva</a:t>
            </a:r>
            <a:r>
              <a:rPr lang="en-GB" b="1" dirty="0">
                <a:solidFill>
                  <a:srgbClr val="0070C0"/>
                </a:solidFill>
                <a:effectLst/>
                <a:latin typeface="Courier" pitchFamily="2" charset="0"/>
              </a:rPr>
              <a:t> &lt;- </a:t>
            </a:r>
            <a:r>
              <a:rPr lang="en-GB" b="1" dirty="0" err="1">
                <a:solidFill>
                  <a:srgbClr val="0070C0"/>
                </a:solidFill>
                <a:effectLst/>
                <a:latin typeface="Courier" pitchFamily="2" charset="0"/>
              </a:rPr>
              <a:t>mix.ccurves</a:t>
            </a:r>
            <a:r>
              <a:rPr lang="en-GB" b="1" dirty="0">
                <a:solidFill>
                  <a:srgbClr val="0070C0"/>
                </a:solidFill>
                <a:effectLst/>
                <a:latin typeface="Courier" pitchFamily="2" charset="0"/>
              </a:rPr>
              <a:t>("IntCal20", "Marine20", proportion=0.3)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effectLst/>
                <a:latin typeface="Courier" pitchFamily="2" charset="0"/>
              </a:rPr>
              <a:t>head(</a:t>
            </a:r>
            <a:r>
              <a:rPr lang="en-GB" b="1" dirty="0" err="1">
                <a:solidFill>
                  <a:srgbClr val="0070C0"/>
                </a:solidFill>
                <a:effectLst/>
                <a:latin typeface="Courier" pitchFamily="2" charset="0"/>
              </a:rPr>
              <a:t>micurva</a:t>
            </a:r>
            <a:r>
              <a:rPr lang="en-GB" b="1" dirty="0">
                <a:solidFill>
                  <a:srgbClr val="0070C0"/>
                </a:solidFill>
                <a:effectLst/>
                <a:latin typeface="Courier" pitchFamily="2" charset="0"/>
              </a:rPr>
              <a:t>)</a:t>
            </a:r>
          </a:p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  <a:effectLst/>
                <a:latin typeface="Courier" pitchFamily="2" charset="0"/>
              </a:rPr>
              <a:t>          mu error</a:t>
            </a:r>
          </a:p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  <a:effectLst/>
                <a:latin typeface="Courier" pitchFamily="2" charset="0"/>
              </a:rPr>
              <a:t>[1,] 0 481.8 45.30</a:t>
            </a:r>
          </a:p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  <a:effectLst/>
                <a:latin typeface="Courier" pitchFamily="2" charset="0"/>
              </a:rPr>
              <a:t>[2,] 1 481.2 45.37</a:t>
            </a:r>
          </a:p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  <a:effectLst/>
                <a:latin typeface="Courier" pitchFamily="2" charset="0"/>
              </a:rPr>
              <a:t>[3,] 2 480.6 45.44</a:t>
            </a:r>
          </a:p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  <a:effectLst/>
                <a:latin typeface="Courier" pitchFamily="2" charset="0"/>
              </a:rPr>
              <a:t>[4,] 3 480.0 45.51</a:t>
            </a:r>
          </a:p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  <a:effectLst/>
                <a:latin typeface="Courier" pitchFamily="2" charset="0"/>
              </a:rPr>
              <a:t>[5,] 4 479.1 45.58</a:t>
            </a:r>
          </a:p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  <a:effectLst/>
                <a:latin typeface="Courier" pitchFamily="2" charset="0"/>
              </a:rPr>
              <a:t>[6,] 5 478.5 45.65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466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5C841-12CA-3C76-575F-EA10C93A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685800"/>
            <a:ext cx="10241280" cy="1485900"/>
          </a:xfrm>
        </p:spPr>
        <p:txBody>
          <a:bodyPr>
            <a:normAutofit/>
          </a:bodyPr>
          <a:lstStyle/>
          <a:p>
            <a:r>
              <a:rPr lang="en-US" b="1" dirty="0" err="1"/>
              <a:t>mix.ccurves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FEB3F9-3E4B-509D-24ED-191CA3EEEE57}"/>
              </a:ext>
            </a:extLst>
          </p:cNvPr>
          <p:cNvSpPr txBox="1">
            <a:spLocks/>
          </p:cNvSpPr>
          <p:nvPr/>
        </p:nvSpPr>
        <p:spPr>
          <a:xfrm>
            <a:off x="1042416" y="2012950"/>
            <a:ext cx="9503664" cy="4292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Grabarla</a:t>
            </a:r>
            <a:r>
              <a:rPr lang="en-US" dirty="0"/>
              <a:t> para </a:t>
            </a:r>
            <a:r>
              <a:rPr lang="en-US" dirty="0" err="1"/>
              <a:t>usarla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p. </a:t>
            </a:r>
            <a:r>
              <a:rPr lang="en-US" dirty="0" err="1"/>
              <a:t>ej</a:t>
            </a:r>
            <a:r>
              <a:rPr lang="en-US" dirty="0"/>
              <a:t>. </a:t>
            </a:r>
            <a:r>
              <a:rPr lang="en-US" i="1" dirty="0"/>
              <a:t>Bacon</a:t>
            </a:r>
            <a:r>
              <a:rPr lang="en-US" dirty="0"/>
              <a:t> o </a:t>
            </a:r>
            <a:r>
              <a:rPr lang="en-US" i="1" dirty="0"/>
              <a:t>coffee</a:t>
            </a:r>
          </a:p>
          <a:p>
            <a:r>
              <a:rPr lang="en-US" dirty="0" err="1"/>
              <a:t>Vamos</a:t>
            </a:r>
            <a:r>
              <a:rPr lang="en-US" dirty="0"/>
              <a:t> a usar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carpeta</a:t>
            </a:r>
            <a:r>
              <a:rPr lang="en-US" dirty="0"/>
              <a:t> local</a:t>
            </a:r>
          </a:p>
          <a:p>
            <a:pPr marL="0" indent="0">
              <a:buNone/>
            </a:pPr>
            <a:r>
              <a:rPr lang="en-US" b="1" dirty="0" err="1">
                <a:solidFill>
                  <a:srgbClr val="0070C0"/>
                </a:solidFill>
                <a:latin typeface="Courier" pitchFamily="2" charset="0"/>
              </a:rPr>
              <a:t>getwd</a:t>
            </a:r>
            <a:r>
              <a:rPr lang="en-US" b="1" dirty="0">
                <a:solidFill>
                  <a:srgbClr val="0070C0"/>
                </a:solidFill>
                <a:latin typeface="Courier" pitchFamily="2" charset="0"/>
              </a:rPr>
              <a:t>()</a:t>
            </a:r>
          </a:p>
          <a:p>
            <a:pPr marL="0" indent="0">
              <a:buNone/>
            </a:pPr>
            <a:r>
              <a:rPr lang="en-GB" sz="1400" dirty="0">
                <a:solidFill>
                  <a:srgbClr val="C00000"/>
                </a:solidFill>
                <a:effectLst/>
                <a:latin typeface="Courier" pitchFamily="2" charset="0"/>
              </a:rPr>
              <a:t>[1] "/Users/</a:t>
            </a:r>
            <a:r>
              <a:rPr lang="en-GB" sz="1400" dirty="0" err="1">
                <a:solidFill>
                  <a:srgbClr val="C00000"/>
                </a:solidFill>
                <a:effectLst/>
                <a:latin typeface="Courier" pitchFamily="2" charset="0"/>
              </a:rPr>
              <a:t>maarten</a:t>
            </a:r>
            <a:r>
              <a:rPr lang="en-GB" sz="1400" dirty="0">
                <a:solidFill>
                  <a:srgbClr val="C00000"/>
                </a:solidFill>
                <a:effectLst/>
                <a:latin typeface="Courier" pitchFamily="2" charset="0"/>
              </a:rPr>
              <a:t>/peat/Bacon”</a:t>
            </a:r>
          </a:p>
          <a:p>
            <a:pPr marL="0" indent="0">
              <a:buNone/>
            </a:pPr>
            <a:r>
              <a:rPr lang="en-GB" b="1" dirty="0" err="1">
                <a:solidFill>
                  <a:srgbClr val="0070C0"/>
                </a:solidFill>
                <a:latin typeface="Courier" pitchFamily="2" charset="0"/>
              </a:rPr>
              <a:t>l</a:t>
            </a:r>
            <a:r>
              <a:rPr lang="en-GB" b="1" dirty="0" err="1">
                <a:solidFill>
                  <a:srgbClr val="0070C0"/>
                </a:solidFill>
                <a:effectLst/>
                <a:latin typeface="Courier" pitchFamily="2" charset="0"/>
              </a:rPr>
              <a:t>ist.ccurves</a:t>
            </a:r>
            <a:r>
              <a:rPr lang="en-GB" b="1" dirty="0">
                <a:solidFill>
                  <a:srgbClr val="0070C0"/>
                </a:solidFill>
                <a:effectLst/>
                <a:latin typeface="Courier" pitchFamily="2" charset="0"/>
              </a:rPr>
              <a:t>()</a:t>
            </a:r>
          </a:p>
          <a:p>
            <a:pPr marL="0" indent="0">
              <a:buNone/>
            </a:pPr>
            <a:r>
              <a:rPr lang="en-GB" b="1" dirty="0" err="1">
                <a:solidFill>
                  <a:srgbClr val="0070C0"/>
                </a:solidFill>
                <a:latin typeface="Courier" pitchFamily="2" charset="0"/>
              </a:rPr>
              <a:t>new.ccdir</a:t>
            </a:r>
            <a:r>
              <a:rPr lang="en-GB" b="1" dirty="0">
                <a:solidFill>
                  <a:srgbClr val="0070C0"/>
                </a:solidFill>
                <a:latin typeface="Courier" pitchFamily="2" charset="0"/>
              </a:rPr>
              <a:t>(“</a:t>
            </a:r>
            <a:r>
              <a:rPr lang="en-GB" b="1" dirty="0" err="1">
                <a:solidFill>
                  <a:srgbClr val="0070C0"/>
                </a:solidFill>
                <a:latin typeface="Courier" pitchFamily="2" charset="0"/>
              </a:rPr>
              <a:t>miscurvas</a:t>
            </a:r>
            <a:r>
              <a:rPr lang="en-GB" b="1" dirty="0">
                <a:solidFill>
                  <a:srgbClr val="0070C0"/>
                </a:solidFill>
                <a:latin typeface="Courier" pitchFamily="2" charset="0"/>
              </a:rPr>
              <a:t>”)</a:t>
            </a:r>
          </a:p>
          <a:p>
            <a:pPr marL="0" indent="0">
              <a:buNone/>
            </a:pPr>
            <a:r>
              <a:rPr lang="en-GB" sz="1400" dirty="0">
                <a:solidFill>
                  <a:srgbClr val="C00000"/>
                </a:solidFill>
                <a:effectLst/>
                <a:latin typeface="Courier" pitchFamily="2" charset="0"/>
              </a:rPr>
              <a:t>Calibration curves placed in folder </a:t>
            </a:r>
            <a:r>
              <a:rPr lang="en-GB" sz="1400" dirty="0" err="1">
                <a:solidFill>
                  <a:srgbClr val="C00000"/>
                </a:solidFill>
                <a:effectLst/>
                <a:latin typeface="Courier" pitchFamily="2" charset="0"/>
              </a:rPr>
              <a:t>miscurvas</a:t>
            </a:r>
            <a:endParaRPr lang="en-GB" sz="1400" dirty="0">
              <a:solidFill>
                <a:srgbClr val="C00000"/>
              </a:solidFill>
              <a:effectLst/>
              <a:latin typeface="Courier" pitchFamily="2" charset="0"/>
            </a:endParaRPr>
          </a:p>
          <a:p>
            <a:pPr marL="0" indent="0">
              <a:buNone/>
            </a:pPr>
            <a:r>
              <a:rPr lang="en-GB" b="1" dirty="0" err="1">
                <a:solidFill>
                  <a:srgbClr val="0070C0"/>
                </a:solidFill>
                <a:effectLst/>
                <a:latin typeface="Courier" pitchFamily="2" charset="0"/>
              </a:rPr>
              <a:t>mix.ccurves</a:t>
            </a:r>
            <a:r>
              <a:rPr lang="en-GB" b="1" dirty="0">
                <a:solidFill>
                  <a:srgbClr val="0070C0"/>
                </a:solidFill>
                <a:effectLst/>
                <a:latin typeface="Courier" pitchFamily="2" charset="0"/>
              </a:rPr>
              <a:t>(1, 2, save=TRUE, </a:t>
            </a:r>
            <a:r>
              <a:rPr lang="en-GB" b="1" dirty="0" err="1">
                <a:solidFill>
                  <a:srgbClr val="0070C0"/>
                </a:solidFill>
                <a:effectLst/>
                <a:latin typeface="Courier" pitchFamily="2" charset="0"/>
              </a:rPr>
              <a:t>cc.dir</a:t>
            </a:r>
            <a:r>
              <a:rPr lang="en-GB" b="1" dirty="0">
                <a:solidFill>
                  <a:srgbClr val="0070C0"/>
                </a:solidFill>
                <a:effectLst/>
                <a:latin typeface="Courier" pitchFamily="2" charset="0"/>
              </a:rPr>
              <a:t>="</a:t>
            </a:r>
            <a:r>
              <a:rPr lang="en-GB" b="1" dirty="0" err="1">
                <a:solidFill>
                  <a:srgbClr val="0070C0"/>
                </a:solidFill>
                <a:effectLst/>
                <a:latin typeface="Courier" pitchFamily="2" charset="0"/>
              </a:rPr>
              <a:t>miscurvas</a:t>
            </a:r>
            <a:r>
              <a:rPr lang="en-GB" b="1" dirty="0">
                <a:solidFill>
                  <a:srgbClr val="0070C0"/>
                </a:solidFill>
                <a:effectLst/>
                <a:latin typeface="Courier" pitchFamily="2" charset="0"/>
              </a:rPr>
              <a:t>/")</a:t>
            </a:r>
          </a:p>
          <a:p>
            <a:pPr marL="0" indent="0">
              <a:buNone/>
            </a:pPr>
            <a:r>
              <a:rPr lang="en-GB" sz="1400" dirty="0">
                <a:solidFill>
                  <a:srgbClr val="C00000"/>
                </a:solidFill>
                <a:effectLst/>
                <a:latin typeface="Courier" pitchFamily="2" charset="0"/>
              </a:rPr>
              <a:t>mixed.14C saved in folder </a:t>
            </a:r>
            <a:r>
              <a:rPr lang="en-GB" sz="1400" dirty="0" err="1">
                <a:solidFill>
                  <a:srgbClr val="C00000"/>
                </a:solidFill>
                <a:effectLst/>
                <a:latin typeface="Courier" pitchFamily="2" charset="0"/>
              </a:rPr>
              <a:t>miscurvas</a:t>
            </a:r>
            <a:r>
              <a:rPr lang="en-GB" sz="1400" dirty="0">
                <a:solidFill>
                  <a:srgbClr val="C00000"/>
                </a:solidFill>
                <a:effectLst/>
                <a:latin typeface="Courier" pitchFamily="2" charset="0"/>
              </a:rPr>
              <a:t>/</a:t>
            </a:r>
          </a:p>
          <a:p>
            <a:pPr marL="0" indent="0">
              <a:buNone/>
            </a:pPr>
            <a:r>
              <a:rPr lang="en-GB" b="1" dirty="0" err="1">
                <a:solidFill>
                  <a:srgbClr val="0070C0"/>
                </a:solidFill>
                <a:latin typeface="Courier" pitchFamily="2" charset="0"/>
              </a:rPr>
              <a:t>list.files</a:t>
            </a:r>
            <a:r>
              <a:rPr lang="en-GB" b="1" dirty="0">
                <a:solidFill>
                  <a:srgbClr val="0070C0"/>
                </a:solidFill>
                <a:latin typeface="Courier" pitchFamily="2" charset="0"/>
              </a:rPr>
              <a:t>(“</a:t>
            </a:r>
            <a:r>
              <a:rPr lang="en-GB" b="1" dirty="0" err="1">
                <a:solidFill>
                  <a:srgbClr val="0070C0"/>
                </a:solidFill>
                <a:latin typeface="Courier" pitchFamily="2" charset="0"/>
              </a:rPr>
              <a:t>miscurvas</a:t>
            </a:r>
            <a:r>
              <a:rPr lang="en-GB" b="1" dirty="0">
                <a:solidFill>
                  <a:srgbClr val="0070C0"/>
                </a:solidFill>
                <a:latin typeface="Courier" pitchFamily="2" charset="0"/>
              </a:rPr>
              <a:t>”)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  <a:latin typeface="Courier" pitchFamily="2" charset="0"/>
              </a:rPr>
              <a:t>Bacon(cc4=“mixed.14C”, </a:t>
            </a:r>
            <a:r>
              <a:rPr lang="en-GB" b="1" dirty="0" err="1">
                <a:solidFill>
                  <a:schemeClr val="accent1"/>
                </a:solidFill>
                <a:latin typeface="Courier" pitchFamily="2" charset="0"/>
              </a:rPr>
              <a:t>cc.dir</a:t>
            </a:r>
            <a:r>
              <a:rPr lang="en-GB" b="1" dirty="0">
                <a:solidFill>
                  <a:schemeClr val="accent1"/>
                </a:solidFill>
                <a:latin typeface="Courier" pitchFamily="2" charset="0"/>
              </a:rPr>
              <a:t>=“</a:t>
            </a:r>
            <a:r>
              <a:rPr lang="en-GB" b="1" dirty="0" err="1">
                <a:solidFill>
                  <a:schemeClr val="accent1"/>
                </a:solidFill>
                <a:latin typeface="Courier" pitchFamily="2" charset="0"/>
              </a:rPr>
              <a:t>miscurvas</a:t>
            </a:r>
            <a:r>
              <a:rPr lang="en-GB" b="1" dirty="0">
                <a:solidFill>
                  <a:schemeClr val="accent1"/>
                </a:solidFill>
                <a:latin typeface="Courier" pitchFamily="2" charset="0"/>
              </a:rPr>
              <a:t>”)</a:t>
            </a:r>
            <a:endParaRPr lang="en-US" dirty="0">
              <a:solidFill>
                <a:schemeClr val="accent1"/>
              </a:solidFill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616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5C841-12CA-3C76-575F-EA10C93A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685800"/>
            <a:ext cx="10241280" cy="1485900"/>
          </a:xfrm>
        </p:spPr>
        <p:txBody>
          <a:bodyPr/>
          <a:lstStyle/>
          <a:p>
            <a:r>
              <a:rPr lang="es-ES_tradnl" dirty="0"/>
              <a:t>Paquetes </a:t>
            </a:r>
            <a:r>
              <a:rPr lang="es-ES_tradnl" i="1" dirty="0"/>
              <a:t>R</a:t>
            </a:r>
            <a:r>
              <a:rPr lang="es-ES_tradnl" dirty="0"/>
              <a:t> útiles para paleo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23043-BAE1-D033-EC3A-23E800CDF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292600"/>
          </a:xfrm>
        </p:spPr>
        <p:txBody>
          <a:bodyPr/>
          <a:lstStyle/>
          <a:p>
            <a:r>
              <a:rPr lang="es-ES_tradnl" i="1" dirty="0"/>
              <a:t>rioja, </a:t>
            </a:r>
            <a:r>
              <a:rPr lang="es-ES_tradnl" i="1" dirty="0" err="1"/>
              <a:t>vegan</a:t>
            </a:r>
            <a:r>
              <a:rPr lang="es-ES_tradnl" dirty="0"/>
              <a:t>		Diagramas de polen/</a:t>
            </a:r>
            <a:r>
              <a:rPr lang="es-ES_tradnl" dirty="0" err="1"/>
              <a:t>proxies</a:t>
            </a:r>
            <a:r>
              <a:rPr lang="es-ES_tradnl" dirty="0"/>
              <a:t>, ordinación</a:t>
            </a:r>
          </a:p>
          <a:p>
            <a:r>
              <a:rPr lang="es-ES_tradnl" i="1" dirty="0" err="1"/>
              <a:t>hockeystick</a:t>
            </a:r>
            <a:r>
              <a:rPr lang="es-ES_tradnl" dirty="0"/>
              <a:t>		mapas de datos históricos de clima, CO</a:t>
            </a:r>
            <a:r>
              <a:rPr lang="es-ES_tradnl" baseline="-25000" dirty="0"/>
              <a:t>2</a:t>
            </a:r>
            <a:r>
              <a:rPr lang="es-ES_tradnl" dirty="0"/>
              <a:t>, población, etc.</a:t>
            </a:r>
          </a:p>
          <a:p>
            <a:r>
              <a:rPr lang="es-ES_tradnl" i="1" dirty="0" err="1"/>
              <a:t>maps</a:t>
            </a:r>
            <a:r>
              <a:rPr lang="es-ES_tradnl" dirty="0"/>
              <a:t>		Dibujar mapas</a:t>
            </a:r>
          </a:p>
          <a:p>
            <a:r>
              <a:rPr lang="es-ES_tradnl" i="1" dirty="0" err="1"/>
              <a:t>dplR</a:t>
            </a:r>
            <a:r>
              <a:rPr lang="es-ES_tradnl" dirty="0"/>
              <a:t> 		dendrocronología</a:t>
            </a:r>
          </a:p>
          <a:p>
            <a:r>
              <a:rPr lang="es-ES_tradnl" i="1" dirty="0" err="1"/>
              <a:t>rcarbon</a:t>
            </a:r>
            <a:r>
              <a:rPr lang="es-ES_tradnl" dirty="0"/>
              <a:t> 		Calibración </a:t>
            </a:r>
            <a:r>
              <a:rPr lang="es-ES_tradnl" baseline="30000" dirty="0"/>
              <a:t>14</a:t>
            </a:r>
            <a:r>
              <a:rPr lang="es-ES_tradnl" dirty="0"/>
              <a:t>C, sumas de probabilidades</a:t>
            </a:r>
          </a:p>
          <a:p>
            <a:r>
              <a:rPr lang="es-ES_tradnl" b="0" i="1" dirty="0" err="1">
                <a:solidFill>
                  <a:srgbClr val="242731"/>
                </a:solidFill>
                <a:effectLst/>
                <a:latin typeface="Manrope"/>
              </a:rPr>
              <a:t>OxcAAR</a:t>
            </a:r>
            <a:r>
              <a:rPr lang="es-ES_tradnl" b="0" i="0" dirty="0">
                <a:solidFill>
                  <a:srgbClr val="242731"/>
                </a:solidFill>
                <a:effectLst/>
                <a:latin typeface="Manrope"/>
              </a:rPr>
              <a:t>		Correr</a:t>
            </a:r>
            <a:r>
              <a:rPr lang="es-ES_tradnl" dirty="0">
                <a:solidFill>
                  <a:srgbClr val="242731"/>
                </a:solidFill>
                <a:latin typeface="Manrope"/>
              </a:rPr>
              <a:t> </a:t>
            </a:r>
            <a:r>
              <a:rPr lang="es-ES_tradnl" i="1" dirty="0">
                <a:solidFill>
                  <a:srgbClr val="242731"/>
                </a:solidFill>
                <a:latin typeface="Manrope"/>
              </a:rPr>
              <a:t>OxCal</a:t>
            </a:r>
            <a:r>
              <a:rPr lang="es-ES_tradnl" dirty="0">
                <a:solidFill>
                  <a:srgbClr val="242731"/>
                </a:solidFill>
                <a:latin typeface="Manrope"/>
              </a:rPr>
              <a:t> en </a:t>
            </a:r>
            <a:r>
              <a:rPr lang="es-ES_tradnl" i="1" dirty="0">
                <a:solidFill>
                  <a:srgbClr val="242731"/>
                </a:solidFill>
                <a:latin typeface="Manrope"/>
              </a:rPr>
              <a:t>R</a:t>
            </a:r>
            <a:r>
              <a:rPr lang="es-ES_tradnl" dirty="0">
                <a:solidFill>
                  <a:srgbClr val="242731"/>
                </a:solidFill>
                <a:latin typeface="Manrope"/>
              </a:rPr>
              <a:t>, calibración, modelos de edad</a:t>
            </a:r>
          </a:p>
          <a:p>
            <a:r>
              <a:rPr lang="es-ES_tradnl" i="1" dirty="0" err="1">
                <a:solidFill>
                  <a:srgbClr val="242731"/>
                </a:solidFill>
                <a:latin typeface="Manrope"/>
              </a:rPr>
              <a:t>rintcal</a:t>
            </a:r>
            <a:r>
              <a:rPr lang="es-ES_tradnl" dirty="0">
                <a:solidFill>
                  <a:srgbClr val="242731"/>
                </a:solidFill>
                <a:latin typeface="Manrope"/>
              </a:rPr>
              <a:t> 		Curvas de calibración IntCal, calibración, contaminación </a:t>
            </a:r>
          </a:p>
          <a:p>
            <a:r>
              <a:rPr lang="es-ES_tradnl" i="1" dirty="0">
                <a:solidFill>
                  <a:srgbClr val="242731"/>
                </a:solidFill>
                <a:latin typeface="Manrope"/>
              </a:rPr>
              <a:t>Bchron, </a:t>
            </a:r>
            <a:r>
              <a:rPr lang="es-ES_tradnl" i="1" dirty="0" err="1">
                <a:solidFill>
                  <a:srgbClr val="242731"/>
                </a:solidFill>
                <a:latin typeface="Manrope"/>
              </a:rPr>
              <a:t>rbacon</a:t>
            </a:r>
            <a:r>
              <a:rPr lang="es-ES_tradnl" i="1" dirty="0">
                <a:solidFill>
                  <a:srgbClr val="242731"/>
                </a:solidFill>
                <a:latin typeface="Manrope"/>
              </a:rPr>
              <a:t>, </a:t>
            </a:r>
            <a:r>
              <a:rPr lang="es-ES_tradnl" i="1" dirty="0" err="1">
                <a:solidFill>
                  <a:srgbClr val="242731"/>
                </a:solidFill>
                <a:latin typeface="Manrope"/>
              </a:rPr>
              <a:t>rplum</a:t>
            </a:r>
            <a:r>
              <a:rPr lang="es-ES_tradnl" dirty="0">
                <a:solidFill>
                  <a:srgbClr val="242731"/>
                </a:solidFill>
                <a:latin typeface="Manrope"/>
              </a:rPr>
              <a:t>	Modelos Bayesianos de edad</a:t>
            </a:r>
          </a:p>
          <a:p>
            <a:r>
              <a:rPr lang="es-ES_tradnl" i="1" dirty="0" err="1">
                <a:solidFill>
                  <a:srgbClr val="242731"/>
                </a:solidFill>
                <a:latin typeface="Manrope"/>
              </a:rPr>
              <a:t>coffee</a:t>
            </a:r>
            <a:r>
              <a:rPr lang="es-ES_tradnl" i="1" dirty="0">
                <a:solidFill>
                  <a:srgbClr val="242731"/>
                </a:solidFill>
                <a:latin typeface="Manrope"/>
              </a:rPr>
              <a:t> 	</a:t>
            </a:r>
            <a:r>
              <a:rPr lang="es-ES_tradnl" dirty="0">
                <a:solidFill>
                  <a:srgbClr val="242731"/>
                </a:solidFill>
                <a:latin typeface="Manrope"/>
              </a:rPr>
              <a:t>	Modelas Bayesianos de estratigrafía </a:t>
            </a:r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46864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5C841-12CA-3C76-575F-EA10C93A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685800"/>
            <a:ext cx="10241280" cy="1485900"/>
          </a:xfrm>
        </p:spPr>
        <p:txBody>
          <a:bodyPr>
            <a:normAutofit/>
          </a:bodyPr>
          <a:lstStyle/>
          <a:p>
            <a:r>
              <a:rPr lang="en-US" b="1" dirty="0"/>
              <a:t>Multiples </a:t>
            </a:r>
            <a:r>
              <a:rPr lang="en-US" b="1" dirty="0" err="1"/>
              <a:t>fechamientos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FEB3F9-3E4B-509D-24ED-191CA3EEEE57}"/>
              </a:ext>
            </a:extLst>
          </p:cNvPr>
          <p:cNvSpPr txBox="1">
            <a:spLocks/>
          </p:cNvSpPr>
          <p:nvPr/>
        </p:nvSpPr>
        <p:spPr>
          <a:xfrm>
            <a:off x="1042416" y="2012950"/>
            <a:ext cx="5180584" cy="429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Las </a:t>
            </a:r>
            <a:r>
              <a:rPr lang="en-US" dirty="0" err="1"/>
              <a:t>edades</a:t>
            </a:r>
            <a:r>
              <a:rPr lang="en-US" dirty="0"/>
              <a:t> </a:t>
            </a:r>
            <a:r>
              <a:rPr lang="en-US" dirty="0" err="1"/>
              <a:t>estan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orden</a:t>
            </a:r>
            <a:r>
              <a:rPr lang="en-US" dirty="0"/>
              <a:t> </a:t>
            </a:r>
            <a:r>
              <a:rPr lang="en-US" dirty="0" err="1"/>
              <a:t>cronologica</a:t>
            </a:r>
            <a:endParaRPr lang="en-US" dirty="0"/>
          </a:p>
          <a:p>
            <a:r>
              <a:rPr lang="en-US" dirty="0" err="1"/>
              <a:t>Distributiones</a:t>
            </a:r>
            <a:r>
              <a:rPr lang="en-US" dirty="0"/>
              <a:t> </a:t>
            </a:r>
            <a:r>
              <a:rPr lang="en-US" dirty="0" err="1"/>
              <a:t>calibradas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gris suave</a:t>
            </a:r>
          </a:p>
          <a:p>
            <a:r>
              <a:rPr lang="en-US" dirty="0" err="1"/>
              <a:t>Edades</a:t>
            </a:r>
            <a:r>
              <a:rPr lang="en-US" dirty="0"/>
              <a:t> </a:t>
            </a:r>
            <a:r>
              <a:rPr lang="en-US" dirty="0" err="1"/>
              <a:t>modeladas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gris </a:t>
            </a:r>
            <a:r>
              <a:rPr lang="en-US" dirty="0" err="1"/>
              <a:t>oscuro</a:t>
            </a:r>
            <a:endParaRPr lang="en-US" dirty="0"/>
          </a:p>
          <a:p>
            <a:pPr marL="0" indent="0">
              <a:buNone/>
            </a:pPr>
            <a:endParaRPr lang="en-GB" dirty="0">
              <a:latin typeface="Andale Mono" panose="020B0509000000000004" pitchFamily="49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effectLst/>
                <a:latin typeface="Courier" pitchFamily="2" charset="0"/>
              </a:rPr>
              <a:t>require(coffee)</a:t>
            </a:r>
          </a:p>
          <a:p>
            <a:pPr marL="0" indent="0">
              <a:buNone/>
            </a:pPr>
            <a:r>
              <a:rPr lang="en-GB" b="1" dirty="0" err="1">
                <a:solidFill>
                  <a:srgbClr val="0070C0"/>
                </a:solidFill>
                <a:latin typeface="Courier" pitchFamily="2" charset="0"/>
              </a:rPr>
              <a:t>sim.strat</a:t>
            </a:r>
            <a:r>
              <a:rPr lang="en-GB" b="1" dirty="0">
                <a:solidFill>
                  <a:srgbClr val="0070C0"/>
                </a:solidFill>
                <a:latin typeface="Courier" pitchFamily="2" charset="0"/>
              </a:rPr>
              <a:t>()</a:t>
            </a:r>
            <a:endParaRPr lang="en-GB" b="1" dirty="0">
              <a:solidFill>
                <a:srgbClr val="0070C0"/>
              </a:solidFill>
              <a:effectLst/>
              <a:latin typeface="Courier" pitchFamily="2" charset="0"/>
            </a:endParaRPr>
          </a:p>
          <a:p>
            <a:pPr marL="0" indent="0">
              <a:buNone/>
            </a:pPr>
            <a:r>
              <a:rPr lang="en-GB" b="1" dirty="0" err="1">
                <a:solidFill>
                  <a:srgbClr val="0070C0"/>
                </a:solidFill>
                <a:latin typeface="Courier" pitchFamily="2" charset="0"/>
              </a:rPr>
              <a:t>strat</a:t>
            </a:r>
            <a:r>
              <a:rPr lang="en-GB" b="1" dirty="0">
                <a:solidFill>
                  <a:srgbClr val="0070C0"/>
                </a:solidFill>
                <a:latin typeface="Courier" pitchFamily="2" charset="0"/>
              </a:rPr>
              <a:t>()</a:t>
            </a:r>
            <a:endParaRPr lang="en-GB" b="1" dirty="0">
              <a:solidFill>
                <a:srgbClr val="0070C0"/>
              </a:solidFill>
              <a:effectLst/>
              <a:latin typeface="Courier" pitchFamily="2" charset="0"/>
            </a:endParaRPr>
          </a:p>
          <a:p>
            <a:pPr marL="0" indent="0">
              <a:buNone/>
            </a:pPr>
            <a:endParaRPr lang="en-GB" dirty="0">
              <a:effectLst/>
              <a:latin typeface="Andale Mono" panose="020B0509000000000004" pitchFamily="49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graph of energy and energy&#10;&#10;Description automatically generated with medium confidence">
            <a:extLst>
              <a:ext uri="{FF2B5EF4-FFF2-40B4-BE49-F238E27FC236}">
                <a16:creationId xmlns:a16="http://schemas.microsoft.com/office/drawing/2014/main" id="{F5BAE3F9-41D5-F9D1-36F9-C79721E25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275" y="1676400"/>
            <a:ext cx="4965700" cy="4965700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D2486D28-F2E9-3235-FFEA-52334FE52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475" y="4686301"/>
            <a:ext cx="3632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96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7C08A3-450A-DA28-66C3-4F31136EAD89}"/>
              </a:ext>
            </a:extLst>
          </p:cNvPr>
          <p:cNvSpPr txBox="1"/>
          <p:nvPr/>
        </p:nvSpPr>
        <p:spPr>
          <a:xfrm>
            <a:off x="5868444" y="6303816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/q42MXdQRVX8</a:t>
            </a:r>
          </a:p>
        </p:txBody>
      </p:sp>
      <p:pic>
        <p:nvPicPr>
          <p:cNvPr id="6" name="Online Media 5" descr="stratigraphical ordering of radiocarbon dates">
            <a:hlinkClick r:id="" action="ppaction://media"/>
            <a:extLst>
              <a:ext uri="{FF2B5EF4-FFF2-40B4-BE49-F238E27FC236}">
                <a16:creationId xmlns:a16="http://schemas.microsoft.com/office/drawing/2014/main" id="{92DD0B39-27E6-AACA-08A4-CE9BC138556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00821" y="739036"/>
            <a:ext cx="7281798" cy="54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2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energy and energy&#10;&#10;Description automatically generated">
            <a:extLst>
              <a:ext uri="{FF2B5EF4-FFF2-40B4-BE49-F238E27FC236}">
                <a16:creationId xmlns:a16="http://schemas.microsoft.com/office/drawing/2014/main" id="{E2037469-1FD8-18CC-AE4B-B84955C308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497" y="171631"/>
            <a:ext cx="3721101" cy="3763387"/>
          </a:xfrm>
          <a:prstGeom prst="rect">
            <a:avLst/>
          </a:prstGeom>
        </p:spPr>
      </p:pic>
      <p:pic>
        <p:nvPicPr>
          <p:cNvPr id="10" name="Picture 9" descr="A graph of energy and its functions&#10;&#10;Description automatically generated with medium confidence">
            <a:extLst>
              <a:ext uri="{FF2B5EF4-FFF2-40B4-BE49-F238E27FC236}">
                <a16:creationId xmlns:a16="http://schemas.microsoft.com/office/drawing/2014/main" id="{074BF1F4-FDA4-6C3A-8008-1A6D60530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450" y="181988"/>
            <a:ext cx="3721100" cy="3721100"/>
          </a:xfrm>
          <a:prstGeom prst="rect">
            <a:avLst/>
          </a:prstGeom>
        </p:spPr>
      </p:pic>
      <p:pic>
        <p:nvPicPr>
          <p:cNvPr id="12" name="Picture 11" descr="A graph of energy and energy&#10;&#10;Description automatically generated with medium confidence">
            <a:extLst>
              <a:ext uri="{FF2B5EF4-FFF2-40B4-BE49-F238E27FC236}">
                <a16:creationId xmlns:a16="http://schemas.microsoft.com/office/drawing/2014/main" id="{BBA4406A-6803-2749-A5C5-4C8A27FB1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29" y="165101"/>
            <a:ext cx="3721100" cy="3721100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336E131A-FAEA-1E52-F82C-D9374AD2F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50" y="4125519"/>
            <a:ext cx="2959750" cy="2286552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E98D00B0-B458-7FBB-0223-DB4EBD362C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30" y="4068189"/>
            <a:ext cx="2750583" cy="2343882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5DD584A1-1B8E-BFB0-CA31-4D69381587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344" y="4074719"/>
            <a:ext cx="2850072" cy="2343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4CC33-C027-7CE7-D607-74D28BF9D0B6}"/>
              </a:ext>
            </a:extLst>
          </p:cNvPr>
          <p:cNvSpPr txBox="1"/>
          <p:nvPr/>
        </p:nvSpPr>
        <p:spPr>
          <a:xfrm>
            <a:off x="857250" y="6488668"/>
            <a:ext cx="32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Courier" pitchFamily="2" charset="0"/>
              </a:rPr>
              <a:t>strat</a:t>
            </a:r>
            <a:r>
              <a:rPr lang="en-US" b="1" dirty="0">
                <a:solidFill>
                  <a:srgbClr val="0070C0"/>
                </a:solidFill>
                <a:latin typeface="Courier" pitchFamily="2" charset="0"/>
              </a:rPr>
              <a:t>(“</a:t>
            </a:r>
            <a:r>
              <a:rPr lang="en-US" b="1" dirty="0" err="1">
                <a:solidFill>
                  <a:srgbClr val="0070C0"/>
                </a:solidFill>
                <a:latin typeface="Courier" pitchFamily="2" charset="0"/>
              </a:rPr>
              <a:t>block_example</a:t>
            </a:r>
            <a:r>
              <a:rPr lang="en-US" b="1" dirty="0">
                <a:solidFill>
                  <a:srgbClr val="0070C0"/>
                </a:solidFill>
                <a:latin typeface="Courier" pitchFamily="2" charset="0"/>
              </a:rPr>
              <a:t>”)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AB661-CA7B-827C-7153-69A3659E4534}"/>
              </a:ext>
            </a:extLst>
          </p:cNvPr>
          <p:cNvSpPr txBox="1"/>
          <p:nvPr/>
        </p:nvSpPr>
        <p:spPr>
          <a:xfrm>
            <a:off x="4347851" y="6488668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Courier" pitchFamily="2" charset="0"/>
              </a:rPr>
              <a:t>strat</a:t>
            </a:r>
            <a:r>
              <a:rPr lang="en-US" b="1" dirty="0">
                <a:solidFill>
                  <a:srgbClr val="0070C0"/>
                </a:solidFill>
                <a:latin typeface="Courier" pitchFamily="2" charset="0"/>
              </a:rPr>
              <a:t>(“</a:t>
            </a:r>
            <a:r>
              <a:rPr lang="en-US" b="1" dirty="0" err="1">
                <a:solidFill>
                  <a:srgbClr val="0070C0"/>
                </a:solidFill>
                <a:latin typeface="Courier" pitchFamily="2" charset="0"/>
              </a:rPr>
              <a:t>undated_example</a:t>
            </a:r>
            <a:r>
              <a:rPr lang="en-US" b="1" dirty="0">
                <a:solidFill>
                  <a:srgbClr val="0070C0"/>
                </a:solidFill>
                <a:latin typeface="Courier" pitchFamily="2" charset="0"/>
              </a:rPr>
              <a:t>”)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C97A44-42F3-24B3-91D9-7263A258ECD0}"/>
              </a:ext>
            </a:extLst>
          </p:cNvPr>
          <p:cNvSpPr txBox="1"/>
          <p:nvPr/>
        </p:nvSpPr>
        <p:spPr>
          <a:xfrm>
            <a:off x="8530334" y="6488668"/>
            <a:ext cx="307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Courier" pitchFamily="2" charset="0"/>
              </a:rPr>
              <a:t>strat</a:t>
            </a:r>
            <a:r>
              <a:rPr lang="en-US" b="1" dirty="0">
                <a:solidFill>
                  <a:srgbClr val="0070C0"/>
                </a:solidFill>
                <a:latin typeface="Courier" pitchFamily="2" charset="0"/>
              </a:rPr>
              <a:t>(“</a:t>
            </a:r>
            <a:r>
              <a:rPr lang="en-US" b="1" dirty="0" err="1">
                <a:solidFill>
                  <a:srgbClr val="0070C0"/>
                </a:solidFill>
                <a:latin typeface="Courier" pitchFamily="2" charset="0"/>
              </a:rPr>
              <a:t>gaps_example</a:t>
            </a:r>
            <a:r>
              <a:rPr lang="en-US" b="1" dirty="0">
                <a:solidFill>
                  <a:srgbClr val="0070C0"/>
                </a:solidFill>
                <a:latin typeface="Courier" pitchFamily="2" charset="0"/>
              </a:rPr>
              <a:t>”)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6364A-CE9B-A063-0707-0C4A1DD98CE2}"/>
              </a:ext>
            </a:extLst>
          </p:cNvPr>
          <p:cNvSpPr txBox="1"/>
          <p:nvPr/>
        </p:nvSpPr>
        <p:spPr>
          <a:xfrm>
            <a:off x="9286240" y="782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199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DBBB-FF86-87F3-2507-579F1759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57250"/>
          </a:xfrm>
        </p:spPr>
        <p:txBody>
          <a:bodyPr/>
          <a:lstStyle/>
          <a:p>
            <a:r>
              <a:rPr lang="en-US" b="1" dirty="0" err="1"/>
              <a:t>Modelos</a:t>
            </a:r>
            <a:r>
              <a:rPr lang="en-US" b="1" dirty="0"/>
              <a:t> de </a:t>
            </a:r>
            <a:r>
              <a:rPr lang="en-US" b="1" dirty="0" err="1"/>
              <a:t>edad-profundidad</a:t>
            </a:r>
            <a:endParaRPr lang="en-US" b="1" dirty="0"/>
          </a:p>
        </p:txBody>
      </p:sp>
      <p:pic>
        <p:nvPicPr>
          <p:cNvPr id="5" name="Content Placeholder 4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967639FC-711D-E7FA-FF61-D08FEFF99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711" y="1757363"/>
            <a:ext cx="4477348" cy="5049376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D542D98-B5BD-4760-7FCC-B33A9CDEA7A7}"/>
              </a:ext>
            </a:extLst>
          </p:cNvPr>
          <p:cNvSpPr txBox="1">
            <a:spLocks/>
          </p:cNvSpPr>
          <p:nvPr/>
        </p:nvSpPr>
        <p:spPr>
          <a:xfrm>
            <a:off x="1042416" y="2012950"/>
            <a:ext cx="5180584" cy="429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Nucleos</a:t>
            </a:r>
            <a:r>
              <a:rPr lang="en-US" dirty="0"/>
              <a:t> de </a:t>
            </a:r>
            <a:r>
              <a:rPr lang="en-US" dirty="0" err="1"/>
              <a:t>depositos</a:t>
            </a:r>
            <a:r>
              <a:rPr lang="en-US" dirty="0"/>
              <a:t> de </a:t>
            </a:r>
            <a:r>
              <a:rPr lang="en-US" dirty="0" err="1"/>
              <a:t>sedimentación</a:t>
            </a:r>
            <a:r>
              <a:rPr lang="en-US" dirty="0"/>
              <a:t> </a:t>
            </a:r>
          </a:p>
          <a:p>
            <a:r>
              <a:rPr lang="en-US" dirty="0" err="1"/>
              <a:t>Algunas</a:t>
            </a:r>
            <a:r>
              <a:rPr lang="en-US" dirty="0"/>
              <a:t> </a:t>
            </a:r>
            <a:r>
              <a:rPr lang="en-US" dirty="0" err="1"/>
              <a:t>profundidades</a:t>
            </a:r>
            <a:r>
              <a:rPr lang="en-US" dirty="0"/>
              <a:t> con </a:t>
            </a:r>
            <a:r>
              <a:rPr lang="en-US" dirty="0" err="1"/>
              <a:t>fechamientos</a:t>
            </a:r>
            <a:endParaRPr lang="en-US" dirty="0"/>
          </a:p>
          <a:p>
            <a:r>
              <a:rPr lang="en-US" dirty="0"/>
              <a:t>Las </a:t>
            </a:r>
            <a:r>
              <a:rPr lang="en-US" dirty="0" err="1"/>
              <a:t>profundidades</a:t>
            </a:r>
            <a:r>
              <a:rPr lang="en-US" dirty="0"/>
              <a:t> </a:t>
            </a:r>
            <a:r>
              <a:rPr lang="en-US" dirty="0" err="1"/>
              <a:t>estan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orden</a:t>
            </a:r>
            <a:r>
              <a:rPr lang="en-US" dirty="0"/>
              <a:t> </a:t>
            </a:r>
            <a:r>
              <a:rPr lang="en-US" dirty="0" err="1"/>
              <a:t>cronologica</a:t>
            </a:r>
            <a:endParaRPr lang="en-US" dirty="0"/>
          </a:p>
          <a:p>
            <a:r>
              <a:rPr lang="en-GB" dirty="0"/>
              <a:t>Estimate las </a:t>
            </a:r>
            <a:r>
              <a:rPr lang="en-GB" dirty="0" err="1"/>
              <a:t>edades</a:t>
            </a:r>
            <a:r>
              <a:rPr lang="en-GB" dirty="0"/>
              <a:t> de </a:t>
            </a:r>
            <a:r>
              <a:rPr lang="en-GB" dirty="0" err="1"/>
              <a:t>todas</a:t>
            </a:r>
            <a:r>
              <a:rPr lang="en-GB" dirty="0"/>
              <a:t> las </a:t>
            </a:r>
            <a:r>
              <a:rPr lang="en-GB" dirty="0" err="1"/>
              <a:t>profundidades</a:t>
            </a:r>
            <a:endParaRPr lang="en-GB" dirty="0"/>
          </a:p>
          <a:p>
            <a:r>
              <a:rPr lang="en-GB" dirty="0" err="1"/>
              <a:t>Modelo</a:t>
            </a:r>
            <a:r>
              <a:rPr lang="en-GB" dirty="0"/>
              <a:t> de </a:t>
            </a:r>
            <a:r>
              <a:rPr lang="en-GB" dirty="0" err="1"/>
              <a:t>edad-profundidad</a:t>
            </a:r>
            <a:endParaRPr lang="en-GB" dirty="0">
              <a:effectLst/>
              <a:latin typeface="Andale Mono" panose="020B0509000000000004" pitchFamily="49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108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D542D98-B5BD-4760-7FCC-B33A9CDEA7A7}"/>
              </a:ext>
            </a:extLst>
          </p:cNvPr>
          <p:cNvSpPr txBox="1">
            <a:spLocks/>
          </p:cNvSpPr>
          <p:nvPr/>
        </p:nvSpPr>
        <p:spPr>
          <a:xfrm>
            <a:off x="1042416" y="2012950"/>
            <a:ext cx="4426055" cy="429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En</a:t>
            </a:r>
            <a:r>
              <a:rPr lang="en-GB" dirty="0"/>
              <a:t> R: </a:t>
            </a:r>
            <a:r>
              <a:rPr lang="en-GB" i="1" dirty="0"/>
              <a:t>clam</a:t>
            </a:r>
            <a:r>
              <a:rPr lang="en-GB" dirty="0"/>
              <a:t> (classico), </a:t>
            </a:r>
            <a:r>
              <a:rPr lang="en-GB" i="1" dirty="0"/>
              <a:t>Bchron</a:t>
            </a:r>
            <a:r>
              <a:rPr lang="en-GB" dirty="0"/>
              <a:t> (</a:t>
            </a:r>
            <a:r>
              <a:rPr lang="en-GB" dirty="0" err="1"/>
              <a:t>Bayesiano</a:t>
            </a:r>
            <a:r>
              <a:rPr lang="en-GB" dirty="0"/>
              <a:t>), </a:t>
            </a:r>
            <a:r>
              <a:rPr lang="en-GB" i="1" dirty="0" err="1"/>
              <a:t>rbacon</a:t>
            </a:r>
            <a:r>
              <a:rPr lang="en-GB" dirty="0"/>
              <a:t> (</a:t>
            </a:r>
            <a:r>
              <a:rPr lang="en-GB" dirty="0" err="1"/>
              <a:t>Bayesiano</a:t>
            </a:r>
            <a:r>
              <a:rPr lang="en-GB" dirty="0"/>
              <a:t>), </a:t>
            </a:r>
            <a:r>
              <a:rPr lang="en-GB" i="1" dirty="0" err="1"/>
              <a:t>rplum</a:t>
            </a:r>
            <a:r>
              <a:rPr lang="en-GB" dirty="0"/>
              <a:t> (</a:t>
            </a:r>
            <a:r>
              <a:rPr lang="en-GB" dirty="0" err="1"/>
              <a:t>Bayesiano</a:t>
            </a:r>
            <a:r>
              <a:rPr lang="en-GB" dirty="0"/>
              <a:t>)</a:t>
            </a:r>
          </a:p>
          <a:p>
            <a:r>
              <a:rPr lang="en-GB" dirty="0"/>
              <a:t>In </a:t>
            </a:r>
            <a:r>
              <a:rPr lang="en-GB" i="1" dirty="0"/>
              <a:t>OxCal </a:t>
            </a:r>
            <a:r>
              <a:rPr lang="en-GB" dirty="0"/>
              <a:t>(</a:t>
            </a:r>
            <a:r>
              <a:rPr lang="en-GB" dirty="0" err="1"/>
              <a:t>Bayesiano</a:t>
            </a:r>
            <a:r>
              <a:rPr lang="en-GB" dirty="0"/>
              <a:t>): P_Sequence</a:t>
            </a:r>
          </a:p>
          <a:p>
            <a:endParaRPr lang="en-GB" dirty="0"/>
          </a:p>
          <a:p>
            <a:endParaRPr lang="en-GB" dirty="0">
              <a:effectLst/>
              <a:latin typeface="Andale Mono" panose="020B0509000000000004" pitchFamily="49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44A214CE-1DB3-278C-743E-AB0E14181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07458"/>
            <a:ext cx="5919082" cy="4634753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BAD435C-8AE1-2813-C93D-02CC7A055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57250"/>
          </a:xfrm>
        </p:spPr>
        <p:txBody>
          <a:bodyPr/>
          <a:lstStyle/>
          <a:p>
            <a:r>
              <a:rPr lang="en-US" b="1" dirty="0" err="1"/>
              <a:t>Modelos</a:t>
            </a:r>
            <a:r>
              <a:rPr lang="en-US" b="1" dirty="0"/>
              <a:t> de </a:t>
            </a:r>
            <a:r>
              <a:rPr lang="en-US" b="1" dirty="0" err="1"/>
              <a:t>edad-profundidad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32792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2_14"/>
          <p:cNvSpPr/>
          <p:nvPr/>
        </p:nvSpPr>
        <p:spPr>
          <a:xfrm>
            <a:off x="1981222" y="2060248"/>
            <a:ext cx="8224448" cy="3079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960" rIns="0" bIns="0">
            <a:noAutofit/>
          </a:bodyPr>
          <a:lstStyle/>
          <a:p>
            <a:pPr marL="385750" indent="-289530">
              <a:lnSpc>
                <a:spcPct val="93000"/>
              </a:lnSpc>
              <a:spcAft>
                <a:spcPts val="1725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pos="385750" algn="l"/>
                <a:tab pos="481970" algn="l"/>
                <a:tab pos="889054" algn="l"/>
                <a:tab pos="1296138" algn="l"/>
                <a:tab pos="1702787" algn="l"/>
                <a:tab pos="2112048" algn="l"/>
                <a:tab pos="2519132" algn="l"/>
                <a:tab pos="2925780" algn="l"/>
                <a:tab pos="3332865" algn="l"/>
                <a:tab pos="3742125" algn="l"/>
                <a:tab pos="4148774" algn="l"/>
                <a:tab pos="4555858" algn="l"/>
                <a:tab pos="4962942" algn="l"/>
                <a:tab pos="5371768" algn="l"/>
                <a:tab pos="5778852" algn="l"/>
                <a:tab pos="6185936" algn="l"/>
                <a:tab pos="6593020" algn="l"/>
                <a:tab pos="7001845" algn="l"/>
                <a:tab pos="7408930" algn="l"/>
                <a:tab pos="7816014" algn="l"/>
                <a:tab pos="8223098" algn="l"/>
              </a:tabLst>
            </a:pPr>
            <a:r>
              <a:rPr lang="en-GB" sz="3870" spc="-1">
                <a:solidFill>
                  <a:srgbClr val="000000"/>
                </a:solidFill>
                <a:latin typeface="Times New Roman"/>
                <a:ea typeface="Arial Unicode MS"/>
              </a:rPr>
              <a:t>OxCal</a:t>
            </a:r>
            <a:r>
              <a:rPr lang="en-GB" sz="3870" spc="-1">
                <a:solidFill>
                  <a:srgbClr val="999999"/>
                </a:solidFill>
                <a:latin typeface="Times New Roman"/>
                <a:ea typeface="Arial Unicode MS"/>
              </a:rPr>
              <a:t>, Bchron, Bpeat, Bacon</a:t>
            </a:r>
            <a:endParaRPr lang="en-GB" sz="3870" spc="-1">
              <a:latin typeface="Arial"/>
            </a:endParaRPr>
          </a:p>
        </p:txBody>
      </p:sp>
      <p:pic>
        <p:nvPicPr>
          <p:cNvPr id="302" name="Picture 3_13"/>
          <p:cNvPicPr/>
          <p:nvPr/>
        </p:nvPicPr>
        <p:blipFill>
          <a:blip r:embed="rId3"/>
          <a:stretch/>
        </p:blipFill>
        <p:spPr>
          <a:xfrm>
            <a:off x="1816210" y="2694171"/>
            <a:ext cx="4766610" cy="3059460"/>
          </a:xfrm>
          <a:prstGeom prst="rect">
            <a:avLst/>
          </a:prstGeom>
          <a:ln w="0">
            <a:noFill/>
          </a:ln>
        </p:spPr>
      </p:pic>
      <p:sp>
        <p:nvSpPr>
          <p:cNvPr id="303" name="CustomShape 3_5"/>
          <p:cNvSpPr/>
          <p:nvPr/>
        </p:nvSpPr>
        <p:spPr>
          <a:xfrm>
            <a:off x="6702798" y="4665992"/>
            <a:ext cx="5629378" cy="14500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177" spc="-1" dirty="0" err="1">
                <a:solidFill>
                  <a:srgbClr val="000000"/>
                </a:solidFill>
                <a:latin typeface="Arial"/>
                <a:ea typeface="Arial Unicode MS"/>
              </a:rPr>
              <a:t>Modela</a:t>
            </a:r>
            <a:r>
              <a:rPr lang="en-GB" sz="2177" spc="-1" dirty="0">
                <a:solidFill>
                  <a:srgbClr val="000000"/>
                </a:solidFill>
                <a:latin typeface="Arial"/>
                <a:ea typeface="Arial Unicode MS"/>
              </a:rPr>
              <a:t> la </a:t>
            </a:r>
            <a:r>
              <a:rPr lang="en-GB" sz="2177" spc="-1" dirty="0" err="1">
                <a:solidFill>
                  <a:srgbClr val="000000"/>
                </a:solidFill>
                <a:latin typeface="Arial"/>
                <a:ea typeface="Arial Unicode MS"/>
              </a:rPr>
              <a:t>acumulación</a:t>
            </a:r>
            <a:r>
              <a:rPr lang="en-GB" sz="2177" spc="-1" dirty="0">
                <a:solidFill>
                  <a:srgbClr val="000000"/>
                </a:solidFill>
                <a:latin typeface="Arial"/>
                <a:ea typeface="Arial Unicode MS"/>
              </a:rPr>
              <a:t> </a:t>
            </a:r>
            <a:r>
              <a:rPr lang="en-GB" sz="2177" spc="-1" dirty="0" err="1">
                <a:solidFill>
                  <a:srgbClr val="000000"/>
                </a:solidFill>
                <a:latin typeface="Arial"/>
                <a:ea typeface="Arial Unicode MS"/>
              </a:rPr>
              <a:t>como</a:t>
            </a:r>
            <a:r>
              <a:rPr lang="en-GB" sz="2177" spc="-1" dirty="0">
                <a:solidFill>
                  <a:srgbClr val="000000"/>
                </a:solidFill>
                <a:latin typeface="Arial"/>
                <a:ea typeface="Arial Unicode MS"/>
              </a:rPr>
              <a:t> </a:t>
            </a:r>
            <a:r>
              <a:rPr lang="en-GB" sz="2177" spc="-1" dirty="0" err="1">
                <a:solidFill>
                  <a:srgbClr val="000000"/>
                </a:solidFill>
                <a:latin typeface="Arial"/>
                <a:ea typeface="Arial Unicode MS"/>
              </a:rPr>
              <a:t>incrementos</a:t>
            </a:r>
            <a:endParaRPr lang="en-GB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177" i="1" spc="-1" dirty="0">
                <a:solidFill>
                  <a:srgbClr val="000000"/>
                </a:solidFill>
                <a:latin typeface="Arial"/>
                <a:ea typeface="Arial Unicode MS"/>
              </a:rPr>
              <a:t>k</a:t>
            </a:r>
            <a:r>
              <a:rPr lang="en-GB" sz="2177" spc="-1" dirty="0">
                <a:solidFill>
                  <a:srgbClr val="000000"/>
                </a:solidFill>
                <a:latin typeface="Arial"/>
                <a:ea typeface="Arial Unicode MS"/>
              </a:rPr>
              <a:t>-</a:t>
            </a:r>
            <a:r>
              <a:rPr lang="en-GB" sz="2177" spc="-1" dirty="0" err="1">
                <a:solidFill>
                  <a:srgbClr val="000000"/>
                </a:solidFill>
                <a:latin typeface="Arial"/>
                <a:ea typeface="Arial Unicode MS"/>
              </a:rPr>
              <a:t>valor</a:t>
            </a:r>
            <a:r>
              <a:rPr lang="en-GB" sz="2177" spc="-1" dirty="0">
                <a:solidFill>
                  <a:srgbClr val="000000"/>
                </a:solidFill>
                <a:latin typeface="Arial"/>
                <a:ea typeface="Arial Unicode MS"/>
              </a:rPr>
              <a:t> </a:t>
            </a:r>
            <a:r>
              <a:rPr lang="en-GB" sz="2177" spc="-1" dirty="0" err="1">
                <a:solidFill>
                  <a:srgbClr val="000000"/>
                </a:solidFill>
                <a:latin typeface="Arial"/>
                <a:ea typeface="Arial Unicode MS"/>
              </a:rPr>
              <a:t>modela</a:t>
            </a:r>
            <a:r>
              <a:rPr lang="en-GB" sz="2177" spc="-1" dirty="0">
                <a:solidFill>
                  <a:srgbClr val="000000"/>
                </a:solidFill>
                <a:latin typeface="Arial"/>
                <a:ea typeface="Arial Unicode MS"/>
              </a:rPr>
              <a:t> la </a:t>
            </a:r>
            <a:r>
              <a:rPr lang="en-GB" sz="2177" spc="-1" dirty="0" err="1">
                <a:solidFill>
                  <a:srgbClr val="000000"/>
                </a:solidFill>
                <a:latin typeface="Arial"/>
                <a:ea typeface="Arial Unicode MS"/>
              </a:rPr>
              <a:t>flexibilidad</a:t>
            </a:r>
            <a:endParaRPr lang="en-GB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177" i="1" spc="-1" dirty="0">
                <a:solidFill>
                  <a:srgbClr val="000000"/>
                </a:solidFill>
                <a:latin typeface="Arial"/>
                <a:ea typeface="Arial Unicode MS"/>
              </a:rPr>
              <a:t>k</a:t>
            </a:r>
            <a:r>
              <a:rPr lang="en-GB" sz="2177" spc="-1" dirty="0">
                <a:solidFill>
                  <a:srgbClr val="000000"/>
                </a:solidFill>
                <a:latin typeface="Arial"/>
                <a:ea typeface="Arial Unicode MS"/>
              </a:rPr>
              <a:t> </a:t>
            </a:r>
            <a:r>
              <a:rPr lang="en-GB" sz="2177" spc="-1" dirty="0" err="1">
                <a:solidFill>
                  <a:srgbClr val="000000"/>
                </a:solidFill>
                <a:latin typeface="Arial"/>
                <a:ea typeface="Arial Unicode MS"/>
              </a:rPr>
              <a:t>puede</a:t>
            </a:r>
            <a:r>
              <a:rPr lang="en-GB" sz="2177" spc="-1" dirty="0">
                <a:solidFill>
                  <a:srgbClr val="000000"/>
                </a:solidFill>
                <a:latin typeface="Arial"/>
                <a:ea typeface="Arial Unicode MS"/>
              </a:rPr>
              <a:t> ser </a:t>
            </a:r>
            <a:r>
              <a:rPr lang="en-GB" sz="2177" spc="-1" dirty="0" err="1">
                <a:solidFill>
                  <a:srgbClr val="000000"/>
                </a:solidFill>
                <a:latin typeface="Arial"/>
                <a:ea typeface="Arial Unicode MS"/>
              </a:rPr>
              <a:t>fijo</a:t>
            </a:r>
            <a:r>
              <a:rPr lang="en-GB" sz="2177" spc="-1" dirty="0">
                <a:solidFill>
                  <a:srgbClr val="000000"/>
                </a:solidFill>
                <a:latin typeface="Arial"/>
                <a:ea typeface="Arial Unicode MS"/>
              </a:rPr>
              <a:t> o </a:t>
            </a:r>
            <a:r>
              <a:rPr lang="en-GB" sz="2177" spc="-1" dirty="0" err="1">
                <a:solidFill>
                  <a:srgbClr val="000000"/>
                </a:solidFill>
                <a:latin typeface="Arial"/>
                <a:ea typeface="Arial Unicode MS"/>
              </a:rPr>
              <a:t>adaptivo</a:t>
            </a:r>
            <a:endParaRPr lang="en-GB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177" spc="-1" dirty="0" err="1">
                <a:solidFill>
                  <a:srgbClr val="000000"/>
                </a:solidFill>
                <a:latin typeface="Arial"/>
                <a:ea typeface="Arial Unicode MS"/>
              </a:rPr>
              <a:t>Interpolación</a:t>
            </a:r>
            <a:r>
              <a:rPr lang="en-GB" sz="2177" spc="-1" dirty="0">
                <a:solidFill>
                  <a:srgbClr val="000000"/>
                </a:solidFill>
                <a:latin typeface="Arial"/>
                <a:ea typeface="Arial Unicode MS"/>
              </a:rPr>
              <a:t> entre </a:t>
            </a:r>
            <a:r>
              <a:rPr lang="en-GB" sz="2177" spc="-1" dirty="0" err="1">
                <a:solidFill>
                  <a:srgbClr val="000000"/>
                </a:solidFill>
                <a:latin typeface="Arial"/>
                <a:ea typeface="Arial Unicode MS"/>
              </a:rPr>
              <a:t>fechamientos</a:t>
            </a:r>
            <a:r>
              <a:rPr lang="en-GB" sz="2177" spc="-1" dirty="0">
                <a:solidFill>
                  <a:srgbClr val="000000"/>
                </a:solidFill>
                <a:latin typeface="Arial"/>
                <a:ea typeface="Arial Unicode MS"/>
              </a:rPr>
              <a:t> o </a:t>
            </a:r>
            <a:r>
              <a:rPr lang="en-GB" sz="2177" spc="-1" dirty="0" err="1">
                <a:solidFill>
                  <a:srgbClr val="000000"/>
                </a:solidFill>
                <a:latin typeface="Arial"/>
                <a:ea typeface="Arial Unicode MS"/>
              </a:rPr>
              <a:t>cada</a:t>
            </a:r>
            <a:r>
              <a:rPr lang="en-GB" sz="2177" spc="-1" dirty="0">
                <a:solidFill>
                  <a:srgbClr val="000000"/>
                </a:solidFill>
                <a:latin typeface="Arial"/>
                <a:ea typeface="Arial Unicode MS"/>
              </a:rPr>
              <a:t> cm</a:t>
            </a:r>
            <a:endParaRPr lang="en-GB" sz="2177" spc="-1" dirty="0">
              <a:latin typeface="Arial"/>
            </a:endParaRPr>
          </a:p>
        </p:txBody>
      </p:sp>
      <p:pic>
        <p:nvPicPr>
          <p:cNvPr id="304" name="Picture 5_1"/>
          <p:cNvPicPr/>
          <p:nvPr/>
        </p:nvPicPr>
        <p:blipFill>
          <a:blip r:embed="rId4"/>
          <a:stretch/>
        </p:blipFill>
        <p:spPr>
          <a:xfrm>
            <a:off x="7314269" y="3169177"/>
            <a:ext cx="3055977" cy="1485538"/>
          </a:xfrm>
          <a:prstGeom prst="rect">
            <a:avLst/>
          </a:prstGeom>
          <a:ln w="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D3BAA9-CEBF-7A98-5191-A32154FB5772}"/>
              </a:ext>
            </a:extLst>
          </p:cNvPr>
          <p:cNvSpPr txBox="1">
            <a:spLocks/>
          </p:cNvSpPr>
          <p:nvPr/>
        </p:nvSpPr>
        <p:spPr>
          <a:xfrm>
            <a:off x="1371600" y="685800"/>
            <a:ext cx="9601200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Modelos de edad-profundidad</a:t>
            </a:r>
            <a:endParaRPr lang="en-US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_47"/>
          <p:cNvSpPr/>
          <p:nvPr/>
        </p:nvSpPr>
        <p:spPr>
          <a:xfrm>
            <a:off x="608449" y="305206"/>
            <a:ext cx="10959980" cy="11372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en-GB" sz="4959" spc="-1">
                <a:solidFill>
                  <a:srgbClr val="000080"/>
                </a:solidFill>
                <a:latin typeface="Times New Roman"/>
                <a:ea typeface="Arial Unicode MS"/>
              </a:rPr>
              <a:t>Torres-Rodriguez et al. 2018 </a:t>
            </a:r>
            <a:r>
              <a:rPr lang="en-GB" sz="4959" i="1" spc="-1">
                <a:solidFill>
                  <a:srgbClr val="000080"/>
                </a:solidFill>
                <a:latin typeface="Times New Roman"/>
                <a:ea typeface="Arial Unicode MS"/>
              </a:rPr>
              <a:t>JQS</a:t>
            </a:r>
            <a:endParaRPr lang="en-GB" sz="4959" spc="-1">
              <a:latin typeface="Arial"/>
            </a:endParaRPr>
          </a:p>
        </p:txBody>
      </p:sp>
      <p:pic>
        <p:nvPicPr>
          <p:cNvPr id="306" name="Content Placeholder 8_1"/>
          <p:cNvPicPr/>
          <p:nvPr/>
        </p:nvPicPr>
        <p:blipFill>
          <a:blip r:embed="rId2"/>
          <a:stretch/>
        </p:blipFill>
        <p:spPr>
          <a:xfrm>
            <a:off x="3569947" y="1312690"/>
            <a:ext cx="4545433" cy="5066155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2_17"/>
          <p:cNvSpPr/>
          <p:nvPr/>
        </p:nvSpPr>
        <p:spPr>
          <a:xfrm>
            <a:off x="1981222" y="2060248"/>
            <a:ext cx="8224448" cy="3079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960" rIns="0" bIns="0">
            <a:noAutofit/>
          </a:bodyPr>
          <a:lstStyle/>
          <a:p>
            <a:pPr marL="387492" indent="-289966">
              <a:lnSpc>
                <a:spcPct val="93000"/>
              </a:lnSpc>
              <a:spcAft>
                <a:spcPts val="1725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pos="387492" algn="l"/>
                <a:tab pos="482405" algn="l"/>
                <a:tab pos="889925" algn="l"/>
                <a:tab pos="1297444" algn="l"/>
                <a:tab pos="1704964" algn="l"/>
                <a:tab pos="2112483" algn="l"/>
                <a:tab pos="2520003" algn="l"/>
                <a:tab pos="2927522" algn="l"/>
                <a:tab pos="3335041" algn="l"/>
                <a:tab pos="3742561" algn="l"/>
                <a:tab pos="4149645" algn="l"/>
                <a:tab pos="4557164" algn="l"/>
                <a:tab pos="4964684" algn="l"/>
                <a:tab pos="5372203" algn="l"/>
                <a:tab pos="5779723" algn="l"/>
                <a:tab pos="6187242" algn="l"/>
                <a:tab pos="6594761" algn="l"/>
                <a:tab pos="7002281" algn="l"/>
                <a:tab pos="7409800" algn="l"/>
                <a:tab pos="7817320" algn="l"/>
                <a:tab pos="8224839" algn="l"/>
              </a:tabLst>
            </a:pPr>
            <a:r>
              <a:rPr lang="en-GB" sz="3870" spc="-1">
                <a:solidFill>
                  <a:srgbClr val="999999"/>
                </a:solidFill>
                <a:latin typeface="Times New Roman"/>
                <a:ea typeface="Arial Unicode MS"/>
              </a:rPr>
              <a:t>OxCal, </a:t>
            </a:r>
            <a:r>
              <a:rPr lang="en-GB" sz="3870" spc="-1">
                <a:solidFill>
                  <a:srgbClr val="000000"/>
                </a:solidFill>
                <a:latin typeface="Times New Roman"/>
                <a:ea typeface="Arial Unicode MS"/>
              </a:rPr>
              <a:t>Bchron</a:t>
            </a:r>
            <a:r>
              <a:rPr lang="en-GB" sz="3870" spc="-1">
                <a:solidFill>
                  <a:srgbClr val="999999"/>
                </a:solidFill>
                <a:latin typeface="Times New Roman"/>
                <a:ea typeface="Arial Unicode MS"/>
              </a:rPr>
              <a:t>, Bpeat, </a:t>
            </a:r>
            <a:r>
              <a:rPr lang="en-GB" sz="3870" spc="-1">
                <a:solidFill>
                  <a:srgbClr val="808080"/>
                </a:solidFill>
                <a:latin typeface="Times New Roman"/>
                <a:ea typeface="Arial Unicode MS"/>
              </a:rPr>
              <a:t>Bacon</a:t>
            </a:r>
            <a:endParaRPr lang="en-GB" sz="3870" spc="-1">
              <a:latin typeface="Arial"/>
            </a:endParaRPr>
          </a:p>
        </p:txBody>
      </p:sp>
      <p:pic>
        <p:nvPicPr>
          <p:cNvPr id="309" name="Picture 3_12"/>
          <p:cNvPicPr/>
          <p:nvPr/>
        </p:nvPicPr>
        <p:blipFill>
          <a:blip r:embed="rId3"/>
          <a:stretch/>
        </p:blipFill>
        <p:spPr>
          <a:xfrm>
            <a:off x="1816210" y="2694171"/>
            <a:ext cx="4766610" cy="305946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4_1"/>
          <p:cNvPicPr/>
          <p:nvPr/>
        </p:nvPicPr>
        <p:blipFill>
          <a:blip r:embed="rId4"/>
          <a:stretch/>
        </p:blipFill>
        <p:spPr>
          <a:xfrm>
            <a:off x="7488859" y="3127380"/>
            <a:ext cx="2716375" cy="1527335"/>
          </a:xfrm>
          <a:prstGeom prst="rect">
            <a:avLst/>
          </a:prstGeom>
          <a:ln w="0">
            <a:noFill/>
          </a:ln>
        </p:spPr>
      </p:pic>
      <p:sp>
        <p:nvSpPr>
          <p:cNvPr id="311" name="CustomShape 3_4"/>
          <p:cNvSpPr/>
          <p:nvPr/>
        </p:nvSpPr>
        <p:spPr>
          <a:xfrm>
            <a:off x="7338215" y="4656892"/>
            <a:ext cx="4856154" cy="7799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177" spc="-1" dirty="0" err="1">
                <a:solidFill>
                  <a:srgbClr val="000000"/>
                </a:solidFill>
                <a:latin typeface="Arial"/>
                <a:ea typeface="Arial Unicode MS"/>
              </a:rPr>
              <a:t>Saltos</a:t>
            </a:r>
            <a:r>
              <a:rPr lang="en-GB" sz="2177" spc="-1" dirty="0">
                <a:solidFill>
                  <a:srgbClr val="000000"/>
                </a:solidFill>
                <a:latin typeface="Arial"/>
                <a:ea typeface="Arial Unicode MS"/>
              </a:rPr>
              <a:t> gamma </a:t>
            </a:r>
            <a:r>
              <a:rPr lang="en-GB" sz="2177" spc="-1" dirty="0" err="1">
                <a:solidFill>
                  <a:srgbClr val="000000"/>
                </a:solidFill>
                <a:latin typeface="Arial"/>
                <a:ea typeface="Arial Unicode MS"/>
              </a:rPr>
              <a:t>en</a:t>
            </a:r>
            <a:r>
              <a:rPr lang="en-GB" sz="2177" spc="-1" dirty="0">
                <a:solidFill>
                  <a:srgbClr val="000000"/>
                </a:solidFill>
                <a:latin typeface="Arial"/>
                <a:ea typeface="Arial Unicode MS"/>
              </a:rPr>
              <a:t> </a:t>
            </a:r>
            <a:r>
              <a:rPr lang="en-GB" sz="2177" spc="-1" dirty="0" err="1">
                <a:solidFill>
                  <a:srgbClr val="000000"/>
                </a:solidFill>
                <a:latin typeface="Arial"/>
                <a:ea typeface="Arial Unicode MS"/>
              </a:rPr>
              <a:t>profundidad</a:t>
            </a:r>
            <a:r>
              <a:rPr lang="en-GB" sz="2177" spc="-1" dirty="0">
                <a:solidFill>
                  <a:srgbClr val="000000"/>
                </a:solidFill>
                <a:latin typeface="Arial"/>
                <a:ea typeface="Arial Unicode MS"/>
              </a:rPr>
              <a:t> y </a:t>
            </a:r>
            <a:r>
              <a:rPr lang="en-GB" sz="2177" spc="-1" dirty="0" err="1">
                <a:solidFill>
                  <a:srgbClr val="000000"/>
                </a:solidFill>
                <a:latin typeface="Arial"/>
                <a:ea typeface="Arial Unicode MS"/>
              </a:rPr>
              <a:t>edad</a:t>
            </a:r>
            <a:endParaRPr lang="en-GB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177" spc="-1" dirty="0">
                <a:solidFill>
                  <a:srgbClr val="000000"/>
                </a:solidFill>
                <a:latin typeface="Arial"/>
                <a:ea typeface="Arial Unicode MS"/>
              </a:rPr>
              <a:t>Sin settings</a:t>
            </a:r>
            <a:endParaRPr lang="en-GB" sz="2177" spc="-1" dirty="0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12A45-324A-3591-E59F-4EBC4ECF830C}"/>
              </a:ext>
            </a:extLst>
          </p:cNvPr>
          <p:cNvSpPr txBox="1">
            <a:spLocks/>
          </p:cNvSpPr>
          <p:nvPr/>
        </p:nvSpPr>
        <p:spPr>
          <a:xfrm>
            <a:off x="1371600" y="685800"/>
            <a:ext cx="9601200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Modelos de edad-profundidad</a:t>
            </a:r>
            <a:endParaRPr lang="en-US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2_16"/>
          <p:cNvSpPr/>
          <p:nvPr/>
        </p:nvSpPr>
        <p:spPr>
          <a:xfrm>
            <a:off x="1981222" y="2060248"/>
            <a:ext cx="8224448" cy="3079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960" rIns="0" bIns="0">
            <a:noAutofit/>
          </a:bodyPr>
          <a:lstStyle/>
          <a:p>
            <a:pPr marL="387492" indent="-289966">
              <a:lnSpc>
                <a:spcPct val="93000"/>
              </a:lnSpc>
              <a:spcAft>
                <a:spcPts val="1725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pos="387492" algn="l"/>
                <a:tab pos="482405" algn="l"/>
                <a:tab pos="889925" algn="l"/>
                <a:tab pos="1297444" algn="l"/>
                <a:tab pos="1704964" algn="l"/>
                <a:tab pos="2112483" algn="l"/>
                <a:tab pos="2520003" algn="l"/>
                <a:tab pos="2927522" algn="l"/>
                <a:tab pos="3335041" algn="l"/>
                <a:tab pos="3742561" algn="l"/>
                <a:tab pos="4149645" algn="l"/>
                <a:tab pos="4557164" algn="l"/>
                <a:tab pos="4964684" algn="l"/>
                <a:tab pos="5372203" algn="l"/>
                <a:tab pos="5779723" algn="l"/>
                <a:tab pos="6187242" algn="l"/>
                <a:tab pos="6594761" algn="l"/>
                <a:tab pos="7002281" algn="l"/>
                <a:tab pos="7409800" algn="l"/>
                <a:tab pos="7817320" algn="l"/>
                <a:tab pos="8224839" algn="l"/>
              </a:tabLst>
            </a:pPr>
            <a:r>
              <a:rPr lang="en-GB" sz="3870" spc="-1">
                <a:solidFill>
                  <a:srgbClr val="999999"/>
                </a:solidFill>
                <a:latin typeface="Times New Roman"/>
                <a:ea typeface="Arial Unicode MS"/>
              </a:rPr>
              <a:t>OxCal, </a:t>
            </a:r>
            <a:r>
              <a:rPr lang="en-GB" sz="3870" spc="-1">
                <a:solidFill>
                  <a:srgbClr val="A6A6A6"/>
                </a:solidFill>
                <a:latin typeface="Times New Roman"/>
                <a:ea typeface="Arial Unicode MS"/>
              </a:rPr>
              <a:t>Bchron</a:t>
            </a:r>
            <a:r>
              <a:rPr lang="en-GB" sz="3870" spc="-1">
                <a:solidFill>
                  <a:srgbClr val="999999"/>
                </a:solidFill>
                <a:latin typeface="Times New Roman"/>
                <a:ea typeface="Arial Unicode MS"/>
              </a:rPr>
              <a:t>, Bpeat, </a:t>
            </a:r>
            <a:r>
              <a:rPr lang="en-GB" sz="3870" spc="-1">
                <a:solidFill>
                  <a:srgbClr val="595959"/>
                </a:solidFill>
                <a:latin typeface="Times New Roman"/>
                <a:ea typeface="Arial Unicode MS"/>
              </a:rPr>
              <a:t>Bacon</a:t>
            </a:r>
            <a:endParaRPr lang="en-GB" sz="3870" spc="-1">
              <a:latin typeface="Arial"/>
            </a:endParaRPr>
          </a:p>
        </p:txBody>
      </p:sp>
      <p:pic>
        <p:nvPicPr>
          <p:cNvPr id="314" name="Picture 2_11"/>
          <p:cNvPicPr/>
          <p:nvPr/>
        </p:nvPicPr>
        <p:blipFill>
          <a:blip r:embed="rId3"/>
          <a:stretch/>
        </p:blipFill>
        <p:spPr>
          <a:xfrm>
            <a:off x="1312904" y="2571827"/>
            <a:ext cx="4436151" cy="3325916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3_15"/>
          <p:cNvPicPr/>
          <p:nvPr/>
        </p:nvPicPr>
        <p:blipFill>
          <a:blip r:embed="rId4"/>
          <a:stretch/>
        </p:blipFill>
        <p:spPr>
          <a:xfrm>
            <a:off x="4593506" y="4687711"/>
            <a:ext cx="3765656" cy="2037608"/>
          </a:xfrm>
          <a:prstGeom prst="rect">
            <a:avLst/>
          </a:prstGeom>
          <a:ln w="0">
            <a:noFill/>
          </a:ln>
        </p:spPr>
      </p:pic>
      <p:sp>
        <p:nvSpPr>
          <p:cNvPr id="316" name="CustomShape 3_7"/>
          <p:cNvSpPr/>
          <p:nvPr/>
        </p:nvSpPr>
        <p:spPr>
          <a:xfrm>
            <a:off x="8976768" y="5140171"/>
            <a:ext cx="3075409" cy="111499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2177" spc="-1" dirty="0" err="1">
                <a:latin typeface="Arial"/>
                <a:ea typeface="Arial Unicode MS"/>
              </a:rPr>
              <a:t>Aprioris</a:t>
            </a:r>
            <a:r>
              <a:rPr lang="en-GB" sz="2177" spc="-1" dirty="0">
                <a:latin typeface="Arial"/>
                <a:ea typeface="Arial Unicode MS"/>
              </a:rPr>
              <a:t> :</a:t>
            </a:r>
            <a:endParaRPr lang="en-GB" sz="2177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n-GB" sz="2177" spc="-1" dirty="0">
                <a:latin typeface="Arial"/>
                <a:ea typeface="Arial Unicode MS"/>
              </a:rPr>
              <a:t>Rango de </a:t>
            </a:r>
            <a:r>
              <a:rPr lang="en-GB" sz="2177" spc="-1" dirty="0" err="1">
                <a:latin typeface="Arial"/>
                <a:ea typeface="Arial Unicode MS"/>
              </a:rPr>
              <a:t>acumulación</a:t>
            </a:r>
            <a:endParaRPr lang="en-GB" sz="2177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n-GB" sz="2177" spc="-1" dirty="0" err="1">
                <a:latin typeface="Arial"/>
                <a:ea typeface="Arial Unicode MS"/>
              </a:rPr>
              <a:t>Variabilidad</a:t>
            </a:r>
            <a:endParaRPr lang="en-GB" sz="2177" spc="-1" dirty="0">
              <a:latin typeface="Arial"/>
            </a:endParaRPr>
          </a:p>
        </p:txBody>
      </p:sp>
      <p:sp>
        <p:nvSpPr>
          <p:cNvPr id="317" name="CustomShape 4_1"/>
          <p:cNvSpPr/>
          <p:nvPr/>
        </p:nvSpPr>
        <p:spPr>
          <a:xfrm>
            <a:off x="8490247" y="2031513"/>
            <a:ext cx="3354652" cy="27901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2177" i="1" spc="-1" dirty="0">
                <a:solidFill>
                  <a:srgbClr val="000000"/>
                </a:solidFill>
                <a:latin typeface="Arial"/>
                <a:ea typeface="Arial Unicode MS"/>
              </a:rPr>
              <a:t>If you will begin with certainties, you shall end in doubts, but if you will content to begin with doubts, you shall end in certainties.</a:t>
            </a:r>
            <a:br>
              <a:rPr sz="2177" dirty="0"/>
            </a:br>
            <a:r>
              <a:rPr lang="en-GB" sz="2177" spc="-1" dirty="0">
                <a:solidFill>
                  <a:srgbClr val="000000"/>
                </a:solidFill>
                <a:latin typeface="Arial"/>
                <a:ea typeface="Arial Unicode MS"/>
              </a:rPr>
              <a:t>After Francis Bacon (AD 1561 - 1626)</a:t>
            </a:r>
            <a:endParaRPr lang="en-GB" sz="2177" spc="-1" dirty="0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E7A90-9E2C-4633-9F3D-D9103E044F39}"/>
              </a:ext>
            </a:extLst>
          </p:cNvPr>
          <p:cNvSpPr txBox="1">
            <a:spLocks/>
          </p:cNvSpPr>
          <p:nvPr/>
        </p:nvSpPr>
        <p:spPr>
          <a:xfrm>
            <a:off x="1371600" y="685800"/>
            <a:ext cx="9601200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Modelos de edad-profundidad</a:t>
            </a:r>
            <a:endParaRPr lang="en-US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D542D98-B5BD-4760-7FCC-B33A9CDEA7A7}"/>
              </a:ext>
            </a:extLst>
          </p:cNvPr>
          <p:cNvSpPr txBox="1">
            <a:spLocks/>
          </p:cNvSpPr>
          <p:nvPr/>
        </p:nvSpPr>
        <p:spPr>
          <a:xfrm>
            <a:off x="1042416" y="2012950"/>
            <a:ext cx="4480849" cy="429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Modelos</a:t>
            </a:r>
            <a:r>
              <a:rPr lang="en-GB" dirty="0"/>
              <a:t> </a:t>
            </a:r>
            <a:r>
              <a:rPr lang="en-GB" dirty="0" err="1"/>
              <a:t>Bayesianos</a:t>
            </a:r>
            <a:endParaRPr lang="en-GB" dirty="0"/>
          </a:p>
          <a:p>
            <a:pPr lvl="1"/>
            <a:r>
              <a:rPr lang="en-GB" dirty="0" err="1"/>
              <a:t>Mejores</a:t>
            </a:r>
            <a:r>
              <a:rPr lang="en-GB" dirty="0"/>
              <a:t> </a:t>
            </a:r>
            <a:r>
              <a:rPr lang="en-GB" dirty="0" err="1"/>
              <a:t>estimaciones</a:t>
            </a:r>
            <a:r>
              <a:rPr lang="en-GB" dirty="0"/>
              <a:t> de </a:t>
            </a:r>
            <a:r>
              <a:rPr lang="en-GB" dirty="0" err="1"/>
              <a:t>incertidumbre</a:t>
            </a:r>
            <a:endParaRPr lang="en-GB" dirty="0"/>
          </a:p>
          <a:p>
            <a:pPr lvl="1"/>
            <a:r>
              <a:rPr lang="en-GB" dirty="0" err="1"/>
              <a:t>Funcionan</a:t>
            </a:r>
            <a:r>
              <a:rPr lang="en-GB" dirty="0"/>
              <a:t> bien con outliers</a:t>
            </a:r>
          </a:p>
          <a:p>
            <a:pPr lvl="1"/>
            <a:r>
              <a:rPr lang="en-GB" dirty="0" err="1"/>
              <a:t>Funcionan</a:t>
            </a:r>
            <a:r>
              <a:rPr lang="en-GB" dirty="0"/>
              <a:t> bien con </a:t>
            </a:r>
            <a:r>
              <a:rPr lang="en-GB" dirty="0" err="1"/>
              <a:t>pocos</a:t>
            </a:r>
            <a:r>
              <a:rPr lang="en-GB" dirty="0"/>
              <a:t> o con </a:t>
            </a:r>
            <a:r>
              <a:rPr lang="en-GB" dirty="0" err="1"/>
              <a:t>muchos</a:t>
            </a:r>
            <a:r>
              <a:rPr lang="en-GB" dirty="0"/>
              <a:t> </a:t>
            </a:r>
            <a:r>
              <a:rPr lang="en-GB" dirty="0" err="1"/>
              <a:t>fechamientos</a:t>
            </a:r>
            <a:endParaRPr lang="en-GB" dirty="0"/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i="0" dirty="0"/>
              <a:t>Blaauw et al. 2018 </a:t>
            </a:r>
            <a:r>
              <a:rPr lang="en-GB" dirty="0"/>
              <a:t>QSR</a:t>
            </a:r>
          </a:p>
          <a:p>
            <a:endParaRPr lang="en-GB" dirty="0">
              <a:effectLst/>
              <a:latin typeface="Andale Mono" panose="020B0509000000000004" pitchFamily="49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62230911-4810-6607-0E75-70759B32A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759" y="1855694"/>
            <a:ext cx="6533257" cy="3581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9BD3A2-9EA5-C2BE-A990-E91E26789925}"/>
              </a:ext>
            </a:extLst>
          </p:cNvPr>
          <p:cNvSpPr txBox="1"/>
          <p:nvPr/>
        </p:nvSpPr>
        <p:spPr>
          <a:xfrm>
            <a:off x="5156806" y="5802868"/>
            <a:ext cx="7015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Citaciones</a:t>
            </a:r>
            <a:r>
              <a:rPr lang="en-US" dirty="0"/>
              <a:t> de </a:t>
            </a:r>
            <a:r>
              <a:rPr lang="en-US" dirty="0" err="1"/>
              <a:t>google.scholar</a:t>
            </a:r>
            <a:r>
              <a:rPr lang="en-US" dirty="0"/>
              <a:t> a software de </a:t>
            </a:r>
            <a:r>
              <a:rPr lang="en-US" dirty="0" err="1"/>
              <a:t>calibración</a:t>
            </a:r>
            <a:r>
              <a:rPr lang="en-US" dirty="0"/>
              <a:t>/</a:t>
            </a:r>
            <a:r>
              <a:rPr lang="en-US" dirty="0" err="1"/>
              <a:t>modelación</a:t>
            </a:r>
            <a:endParaRPr lang="en-US" dirty="0"/>
          </a:p>
          <a:p>
            <a:r>
              <a:rPr lang="en-US" dirty="0"/>
              <a:t>Blaauw 2023 </a:t>
            </a:r>
            <a:r>
              <a:rPr lang="en-US" i="1" dirty="0"/>
              <a:t>Enc Quat Sci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72112D-5910-10EB-D8D1-8C97B5D82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57250"/>
          </a:xfrm>
        </p:spPr>
        <p:txBody>
          <a:bodyPr/>
          <a:lstStyle/>
          <a:p>
            <a:r>
              <a:rPr lang="en-US" b="1" dirty="0" err="1"/>
              <a:t>Modelos</a:t>
            </a:r>
            <a:r>
              <a:rPr lang="en-US" b="1" dirty="0"/>
              <a:t> de </a:t>
            </a:r>
            <a:r>
              <a:rPr lang="en-US" b="1" dirty="0" err="1"/>
              <a:t>edad-profundidad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23058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5C841-12CA-3C76-575F-EA10C93A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685800"/>
            <a:ext cx="10241280" cy="1485900"/>
          </a:xfrm>
        </p:spPr>
        <p:txBody>
          <a:bodyPr/>
          <a:lstStyle/>
          <a:p>
            <a:r>
              <a:rPr lang="es-ES_tradnl" dirty="0"/>
              <a:t>Instalar </a:t>
            </a:r>
            <a:r>
              <a:rPr lang="es-ES_tradnl" i="1" dirty="0"/>
              <a:t>R</a:t>
            </a:r>
            <a:r>
              <a:rPr lang="es-ES_tradnl" dirty="0"/>
              <a:t> y los paquetes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23043-BAE1-D033-EC3A-23E800CDF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292600"/>
          </a:xfrm>
        </p:spPr>
        <p:txBody>
          <a:bodyPr>
            <a:normAutofit/>
          </a:bodyPr>
          <a:lstStyle/>
          <a:p>
            <a:r>
              <a:rPr lang="es-ES_tradnl" dirty="0"/>
              <a:t>Hay que usar versiones recientes de R (4.2.2) y de sus paquetes instalados</a:t>
            </a:r>
          </a:p>
          <a:p>
            <a:r>
              <a:rPr lang="es-ES_tradnl" i="1" dirty="0" err="1"/>
              <a:t>Rstudio</a:t>
            </a:r>
            <a:r>
              <a:rPr lang="es-ES_tradnl" dirty="0"/>
              <a:t> es un </a:t>
            </a:r>
            <a:r>
              <a:rPr lang="es-ES_tradnl" dirty="0" err="1"/>
              <a:t>wrapper</a:t>
            </a:r>
            <a:r>
              <a:rPr lang="es-ES_tradnl" dirty="0"/>
              <a:t> de </a:t>
            </a:r>
            <a:r>
              <a:rPr lang="es-ES_tradnl" i="1" dirty="0"/>
              <a:t>R</a:t>
            </a:r>
            <a:r>
              <a:rPr lang="es-ES_tradnl" dirty="0"/>
              <a:t> (con su propria versión independiente de </a:t>
            </a:r>
            <a:r>
              <a:rPr lang="es-ES_tradnl" i="1" dirty="0"/>
              <a:t>R</a:t>
            </a:r>
            <a:r>
              <a:rPr lang="es-ES_tradnl" dirty="0"/>
              <a:t>)</a:t>
            </a:r>
          </a:p>
          <a:p>
            <a:r>
              <a:rPr lang="es-ES_tradnl" dirty="0">
                <a:solidFill>
                  <a:schemeClr val="tx1"/>
                </a:solidFill>
              </a:rPr>
              <a:t>Instalar paquetes: </a:t>
            </a:r>
            <a:r>
              <a:rPr lang="es-ES_tradnl" b="1" dirty="0" err="1">
                <a:solidFill>
                  <a:srgbClr val="0070C0"/>
                </a:solidFill>
                <a:latin typeface="Courier" pitchFamily="2" charset="0"/>
              </a:rPr>
              <a:t>install.packages</a:t>
            </a:r>
            <a:r>
              <a:rPr lang="es-ES_tradnl" b="1" dirty="0">
                <a:solidFill>
                  <a:srgbClr val="0070C0"/>
                </a:solidFill>
                <a:latin typeface="Courier" pitchFamily="2" charset="0"/>
              </a:rPr>
              <a:t>(‘</a:t>
            </a:r>
            <a:r>
              <a:rPr lang="es-ES_tradnl" b="1" dirty="0" err="1">
                <a:solidFill>
                  <a:srgbClr val="0070C0"/>
                </a:solidFill>
                <a:latin typeface="Courier" pitchFamily="2" charset="0"/>
              </a:rPr>
              <a:t>coffee</a:t>
            </a:r>
            <a:r>
              <a:rPr lang="es-ES_tradnl" b="1" dirty="0">
                <a:solidFill>
                  <a:srgbClr val="0070C0"/>
                </a:solidFill>
                <a:latin typeface="Courier" pitchFamily="2" charset="0"/>
              </a:rPr>
              <a:t>’)</a:t>
            </a:r>
          </a:p>
          <a:p>
            <a:pPr lvl="1"/>
            <a:r>
              <a:rPr lang="es-ES_tradnl" dirty="0"/>
              <a:t>Esto también instala a </a:t>
            </a:r>
            <a:r>
              <a:rPr lang="es-ES_tradnl" dirty="0" err="1"/>
              <a:t>rintcal</a:t>
            </a:r>
            <a:endParaRPr lang="es-ES_tradnl" dirty="0"/>
          </a:p>
          <a:p>
            <a:r>
              <a:rPr lang="es-ES_tradnl" dirty="0"/>
              <a:t>Haz </a:t>
            </a:r>
            <a:r>
              <a:rPr lang="es-ES_tradnl" dirty="0" err="1"/>
              <a:t>updates</a:t>
            </a:r>
            <a:r>
              <a:rPr lang="es-ES_tradnl" dirty="0"/>
              <a:t> frecuentes (cada semana/mes?): </a:t>
            </a:r>
            <a:r>
              <a:rPr lang="es-ES_tradnl" b="1" dirty="0" err="1">
                <a:solidFill>
                  <a:srgbClr val="0070C0"/>
                </a:solidFill>
                <a:latin typeface="Courier" pitchFamily="2" charset="0"/>
              </a:rPr>
              <a:t>update.packages</a:t>
            </a:r>
            <a:r>
              <a:rPr lang="es-ES_tradnl" b="1" dirty="0">
                <a:solidFill>
                  <a:srgbClr val="0070C0"/>
                </a:solidFill>
                <a:latin typeface="Courier" pitchFamily="2" charset="0"/>
              </a:rPr>
              <a:t>()</a:t>
            </a:r>
          </a:p>
          <a:p>
            <a:r>
              <a:rPr lang="es-ES_tradnl" dirty="0">
                <a:solidFill>
                  <a:schemeClr val="tx1"/>
                </a:solidFill>
              </a:rPr>
              <a:t>En cada sesión, carga el paquete:  </a:t>
            </a:r>
            <a:r>
              <a:rPr lang="es-ES_tradnl" b="1" dirty="0" err="1">
                <a:solidFill>
                  <a:srgbClr val="0070C0"/>
                </a:solidFill>
                <a:latin typeface="Courier" pitchFamily="2" charset="0"/>
              </a:rPr>
              <a:t>require</a:t>
            </a:r>
            <a:r>
              <a:rPr lang="es-ES_tradnl" b="1" dirty="0">
                <a:solidFill>
                  <a:srgbClr val="0070C0"/>
                </a:solidFill>
                <a:latin typeface="Courier" pitchFamily="2" charset="0"/>
              </a:rPr>
              <a:t>(</a:t>
            </a:r>
            <a:r>
              <a:rPr lang="es-ES_tradnl" b="1" dirty="0" err="1">
                <a:solidFill>
                  <a:srgbClr val="0070C0"/>
                </a:solidFill>
                <a:latin typeface="Courier" pitchFamily="2" charset="0"/>
              </a:rPr>
              <a:t>coffee</a:t>
            </a:r>
            <a:r>
              <a:rPr lang="es-ES_tradnl" b="1" dirty="0">
                <a:solidFill>
                  <a:srgbClr val="0070C0"/>
                </a:solidFill>
                <a:latin typeface="Courier" pitchFamily="2" charset="0"/>
              </a:rPr>
              <a:t>)</a:t>
            </a:r>
            <a:endParaRPr lang="es-ES_tradnl" dirty="0">
              <a:solidFill>
                <a:schemeClr val="tx1"/>
              </a:solidFill>
            </a:endParaRPr>
          </a:p>
          <a:p>
            <a:r>
              <a:rPr lang="es-ES_tradnl" dirty="0"/>
              <a:t>Para tutoriales, ve los ‘</a:t>
            </a:r>
            <a:r>
              <a:rPr lang="es-ES_tradnl" dirty="0" err="1"/>
              <a:t>vignettes</a:t>
            </a:r>
            <a:r>
              <a:rPr lang="es-ES_tradnl" dirty="0"/>
              <a:t>’</a:t>
            </a:r>
          </a:p>
          <a:p>
            <a:pPr lvl="1"/>
            <a:r>
              <a:rPr lang="es-ES_tradnl" dirty="0">
                <a:hlinkClick r:id="rId2"/>
              </a:rPr>
              <a:t>https://cran.r-project.org/web/packages/rintcal/vignettes/rintcal.html</a:t>
            </a:r>
            <a:r>
              <a:rPr lang="es-ES_tradnl" dirty="0"/>
              <a:t> </a:t>
            </a:r>
          </a:p>
          <a:p>
            <a:endParaRPr lang="es-ES_tradnl" dirty="0"/>
          </a:p>
          <a:p>
            <a:r>
              <a:rPr lang="es-ES_tradnl" dirty="0"/>
              <a:t>* texto en </a:t>
            </a:r>
            <a:r>
              <a:rPr lang="es-ES_tradnl" b="1" dirty="0">
                <a:solidFill>
                  <a:srgbClr val="0070C0"/>
                </a:solidFill>
                <a:latin typeface="Courier" pitchFamily="2" charset="0"/>
              </a:rPr>
              <a:t>azul</a:t>
            </a:r>
            <a:r>
              <a:rPr lang="es-ES_tradnl" dirty="0"/>
              <a:t> es código R para correr</a:t>
            </a:r>
          </a:p>
          <a:p>
            <a:pPr marL="0" indent="0">
              <a:buNone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4666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DBBB-FF86-87F3-2507-579F17593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/>
              <a:t>Conclusiones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D542D98-B5BD-4760-7FCC-B33A9CDEA7A7}"/>
              </a:ext>
            </a:extLst>
          </p:cNvPr>
          <p:cNvSpPr txBox="1">
            <a:spLocks/>
          </p:cNvSpPr>
          <p:nvPr/>
        </p:nvSpPr>
        <p:spPr>
          <a:xfrm>
            <a:off x="1042416" y="1618735"/>
            <a:ext cx="5672709" cy="4686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/>
              <a:t>Sin R, tendrás que tomar múltiples pasos para hacer las cronologías</a:t>
            </a:r>
          </a:p>
          <a:p>
            <a:pPr lvl="1"/>
            <a:r>
              <a:rPr lang="es-ES_tradnl" dirty="0"/>
              <a:t>Excel, </a:t>
            </a:r>
            <a:r>
              <a:rPr lang="es-ES_tradnl" dirty="0" err="1"/>
              <a:t>Calib</a:t>
            </a:r>
            <a:r>
              <a:rPr lang="es-ES_tradnl" dirty="0"/>
              <a:t>/OxCal p calibración, modelar la edad, exportar la cronología a Excel para hacer </a:t>
            </a:r>
            <a:r>
              <a:rPr lang="es-ES_tradnl" dirty="0" err="1"/>
              <a:t>plots</a:t>
            </a:r>
            <a:r>
              <a:rPr lang="es-ES_tradnl" dirty="0"/>
              <a:t> de los </a:t>
            </a:r>
            <a:r>
              <a:rPr lang="es-ES_tradnl" dirty="0" err="1"/>
              <a:t>proxies</a:t>
            </a:r>
            <a:r>
              <a:rPr lang="es-ES_tradnl" dirty="0"/>
              <a:t>, exportar a Photoshop</a:t>
            </a:r>
          </a:p>
          <a:p>
            <a:r>
              <a:rPr lang="es-ES_tradnl" dirty="0"/>
              <a:t>Con R, puedes hacer todo esto adentro del mismo ambiente</a:t>
            </a:r>
          </a:p>
          <a:p>
            <a:r>
              <a:rPr lang="es-ES_tradnl" dirty="0"/>
              <a:t>Fácil de remodelar si tienes datos nuevos</a:t>
            </a:r>
          </a:p>
          <a:p>
            <a:r>
              <a:rPr lang="es-ES_tradnl" dirty="0"/>
              <a:t>Más transparente para los demás (compartir scripts con comentarios)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895DB0-DA65-57DF-E2FE-F46731243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329" y="714375"/>
            <a:ext cx="5314671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32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02580-1EB8-9D32-D420-7075DD7C4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hockeystick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39DDF-63F3-F187-7E5C-0B71E2739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760" y="1778696"/>
            <a:ext cx="5852160" cy="4547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solidFill>
                  <a:srgbClr val="0070C0"/>
                </a:solidFill>
                <a:latin typeface="Courier" pitchFamily="2" charset="0"/>
              </a:rPr>
              <a:t>install.packages</a:t>
            </a:r>
            <a:r>
              <a:rPr lang="en-US" sz="2400" b="1" dirty="0">
                <a:solidFill>
                  <a:srgbClr val="0070C0"/>
                </a:solidFill>
                <a:latin typeface="Courier" pitchFamily="2" charset="0"/>
              </a:rPr>
              <a:t>(‘</a:t>
            </a:r>
            <a:r>
              <a:rPr lang="en-US" sz="2400" b="1" dirty="0" err="1">
                <a:solidFill>
                  <a:srgbClr val="0070C0"/>
                </a:solidFill>
                <a:latin typeface="Courier" pitchFamily="2" charset="0"/>
              </a:rPr>
              <a:t>hockeystick</a:t>
            </a:r>
            <a:r>
              <a:rPr lang="en-US" sz="2400" b="1" dirty="0">
                <a:solidFill>
                  <a:srgbClr val="0070C0"/>
                </a:solidFill>
                <a:latin typeface="Courier" pitchFamily="2" charset="0"/>
              </a:rPr>
              <a:t>’)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Courier" pitchFamily="2" charset="0"/>
              </a:rPr>
              <a:t>require(</a:t>
            </a:r>
            <a:r>
              <a:rPr lang="en-US" sz="2400" b="1" dirty="0" err="1">
                <a:solidFill>
                  <a:srgbClr val="0070C0"/>
                </a:solidFill>
                <a:latin typeface="Courier" pitchFamily="2" charset="0"/>
              </a:rPr>
              <a:t>hockeystick</a:t>
            </a:r>
            <a:r>
              <a:rPr lang="en-US" sz="2400" b="1" dirty="0">
                <a:solidFill>
                  <a:srgbClr val="0070C0"/>
                </a:solidFill>
                <a:latin typeface="Courier" pitchFamily="2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0070C0"/>
                </a:solidFill>
                <a:latin typeface="Courier" pitchFamily="2" charset="0"/>
              </a:rPr>
              <a:t>plot_temp</a:t>
            </a:r>
            <a:r>
              <a:rPr lang="en-US" sz="2400" b="1" dirty="0">
                <a:solidFill>
                  <a:srgbClr val="0070C0"/>
                </a:solidFill>
                <a:latin typeface="Courier" pitchFamily="2" charset="0"/>
              </a:rPr>
              <a:t>()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Courier" pitchFamily="2" charset="0"/>
              </a:rPr>
              <a:t>emissions &lt;- </a:t>
            </a:r>
            <a:r>
              <a:rPr lang="en-US" sz="2400" b="1" dirty="0" err="1">
                <a:solidFill>
                  <a:srgbClr val="0070C0"/>
                </a:solidFill>
                <a:latin typeface="Courier" pitchFamily="2" charset="0"/>
              </a:rPr>
              <a:t>get_emissions</a:t>
            </a:r>
            <a:r>
              <a:rPr lang="en-US" sz="2400" b="1" dirty="0">
                <a:solidFill>
                  <a:srgbClr val="0070C0"/>
                </a:solidFill>
                <a:latin typeface="Courier" pitchFamily="2" charset="0"/>
              </a:rPr>
              <a:t>()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0070C0"/>
                </a:solidFill>
                <a:latin typeface="Courier" pitchFamily="2" charset="0"/>
              </a:rPr>
              <a:t>plot_emissions</a:t>
            </a:r>
            <a:r>
              <a:rPr lang="en-US" sz="2400" b="1" dirty="0">
                <a:solidFill>
                  <a:srgbClr val="0070C0"/>
                </a:solidFill>
                <a:latin typeface="Courier" pitchFamily="2" charset="0"/>
              </a:rPr>
              <a:t>(emissions, region=“Mexico”) 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0070C0"/>
                </a:solidFill>
                <a:latin typeface="Courier" pitchFamily="2" charset="0"/>
              </a:rPr>
              <a:t>plot_emissions</a:t>
            </a:r>
            <a:r>
              <a:rPr lang="en-US" sz="2400" b="1" dirty="0">
                <a:solidFill>
                  <a:srgbClr val="0070C0"/>
                </a:solidFill>
                <a:latin typeface="Courier" pitchFamily="2" charset="0"/>
              </a:rPr>
              <a:t>(emissions, region=“Mexico”, field=“co2_per_capita”)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C78A87-7C2C-145F-7A24-5DDF3B7B7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2" y="3611853"/>
            <a:ext cx="5714998" cy="3083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23E147-0FBC-512F-D781-672FC877A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2" y="158750"/>
            <a:ext cx="5684520" cy="30485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CCC202-24E2-8BF9-594B-0DC1BA0A29DC}"/>
              </a:ext>
            </a:extLst>
          </p:cNvPr>
          <p:cNvSpPr txBox="1"/>
          <p:nvPr/>
        </p:nvSpPr>
        <p:spPr>
          <a:xfrm>
            <a:off x="2149884" y="6325724"/>
            <a:ext cx="3045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 dirty="0">
                <a:solidFill>
                  <a:srgbClr val="1F2328"/>
                </a:solidFill>
                <a:effectLst/>
                <a:latin typeface="-apple-system"/>
              </a:rPr>
              <a:t>Autor: Hernando Cortina</a:t>
            </a:r>
          </a:p>
        </p:txBody>
      </p:sp>
    </p:spTree>
    <p:extLst>
      <p:ext uri="{BB962C8B-B14F-4D97-AF65-F5344CB8AC3E}">
        <p14:creationId xmlns:p14="http://schemas.microsoft.com/office/powerpoint/2010/main" val="3643589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360"/>
          <p:cNvSpPr/>
          <p:nvPr/>
        </p:nvSpPr>
        <p:spPr>
          <a:xfrm>
            <a:off x="4972834" y="6489433"/>
            <a:ext cx="7216022" cy="4166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177" spc="-1" dirty="0">
                <a:solidFill>
                  <a:srgbClr val="000000"/>
                </a:solidFill>
                <a:latin typeface="Arial"/>
                <a:ea typeface="DejaVu Sans"/>
              </a:rPr>
              <a:t>https://</a:t>
            </a:r>
            <a:r>
              <a:rPr lang="en-GB" sz="2177" spc="-1" dirty="0" err="1">
                <a:solidFill>
                  <a:srgbClr val="000000"/>
                </a:solidFill>
                <a:latin typeface="Arial"/>
                <a:ea typeface="DejaVu Sans"/>
              </a:rPr>
              <a:t>www.youtube.com</a:t>
            </a:r>
            <a:r>
              <a:rPr lang="en-GB" sz="2177" spc="-1" dirty="0">
                <a:solidFill>
                  <a:srgbClr val="000000"/>
                </a:solidFill>
                <a:latin typeface="Arial"/>
                <a:ea typeface="DejaVu Sans"/>
              </a:rPr>
              <a:t>/</a:t>
            </a:r>
            <a:r>
              <a:rPr lang="en-GB" sz="2177" spc="-1" dirty="0" err="1">
                <a:solidFill>
                  <a:srgbClr val="000000"/>
                </a:solidFill>
                <a:latin typeface="Arial"/>
                <a:ea typeface="DejaVu Sans"/>
              </a:rPr>
              <a:t>watch?v</a:t>
            </a:r>
            <a:r>
              <a:rPr lang="en-GB" sz="2177" spc="-1" dirty="0">
                <a:solidFill>
                  <a:srgbClr val="000000"/>
                </a:solidFill>
                <a:latin typeface="Arial"/>
                <a:ea typeface="DejaVu Sans"/>
              </a:rPr>
              <a:t>=H0B8Docz3IY</a:t>
            </a:r>
            <a:endParaRPr lang="en-GB" sz="2177" spc="-1" dirty="0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DF5B1C-FEE0-D737-A3BC-3A37AD631FCB}"/>
                  </a:ext>
                </a:extLst>
              </p:cNvPr>
              <p:cNvSpPr txBox="1"/>
              <p:nvPr/>
            </p:nvSpPr>
            <p:spPr>
              <a:xfrm>
                <a:off x="9424588" y="1236442"/>
                <a:ext cx="2213298" cy="1020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17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177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177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sz="2177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17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177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177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2177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177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sz="2177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177" i="1">
                              <a:latin typeface="Cambria Math" panose="02040503050406030204" pitchFamily="18" charset="0"/>
                            </a:rPr>
                            <m:t>∗0.5</m:t>
                          </m:r>
                        </m:e>
                        <m:sup>
                          <m:r>
                            <a:rPr lang="en-GB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GB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177" dirty="0"/>
              </a:p>
              <a:p>
                <a:endParaRPr lang="en-US" sz="2177" dirty="0"/>
              </a:p>
              <a:p>
                <a:r>
                  <a:rPr lang="en-US" sz="2177" dirty="0" err="1"/>
                  <a:t>donde</a:t>
                </a:r>
                <a:r>
                  <a:rPr lang="en-US" sz="2177" dirty="0"/>
                  <a:t> </a:t>
                </a:r>
                <a14:m>
                  <m:oMath xmlns:m="http://schemas.openxmlformats.org/officeDocument/2006/math">
                    <m:r>
                      <a:rPr lang="en-GB" sz="217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177" dirty="0"/>
                  <a:t> = -8033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DF5B1C-FEE0-D737-A3BC-3A37AD631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588" y="1236442"/>
                <a:ext cx="2213298" cy="1020536"/>
              </a:xfrm>
              <a:prstGeom prst="rect">
                <a:avLst/>
              </a:prstGeom>
              <a:blipFill>
                <a:blip r:embed="rId3"/>
                <a:stretch>
                  <a:fillRect l="-8000" t="-1235" b="-16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Online Media 6" descr="Radiocarbon decay">
            <a:hlinkClick r:id="" action="ppaction://media"/>
            <a:extLst>
              <a:ext uri="{FF2B5EF4-FFF2-40B4-BE49-F238E27FC236}">
                <a16:creationId xmlns:a16="http://schemas.microsoft.com/office/drawing/2014/main" id="{F2BB5CC0-7526-D46A-76E7-FD03E43BD18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17107" y="1002082"/>
            <a:ext cx="7114784" cy="5336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5C841-12CA-3C76-575F-EA10C93A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685800"/>
            <a:ext cx="10241280" cy="1485900"/>
          </a:xfrm>
        </p:spPr>
        <p:txBody>
          <a:bodyPr/>
          <a:lstStyle/>
          <a:p>
            <a:r>
              <a:rPr lang="es-ES_tradnl" dirty="0"/>
              <a:t>F</a:t>
            </a:r>
            <a:r>
              <a:rPr lang="es-ES_tradnl" baseline="30000" dirty="0"/>
              <a:t>14</a:t>
            </a:r>
            <a:r>
              <a:rPr lang="es-ES_tradnl" dirty="0"/>
              <a:t>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23043-BAE1-D033-EC3A-23E800CDF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456" y="1685924"/>
            <a:ext cx="8924544" cy="4900613"/>
          </a:xfrm>
        </p:spPr>
        <p:txBody>
          <a:bodyPr>
            <a:normAutofit/>
          </a:bodyPr>
          <a:lstStyle/>
          <a:p>
            <a:r>
              <a:rPr lang="es-ES_tradnl" dirty="0"/>
              <a:t>La proporción de </a:t>
            </a:r>
            <a:r>
              <a:rPr lang="es-ES_tradnl" baseline="30000" dirty="0"/>
              <a:t>14</a:t>
            </a:r>
            <a:r>
              <a:rPr lang="es-ES_tradnl" dirty="0"/>
              <a:t>C/C en una muestra</a:t>
            </a:r>
          </a:p>
          <a:p>
            <a:r>
              <a:rPr lang="es-ES_tradnl" dirty="0"/>
              <a:t>Haremos una variable llamada vidas (para los </a:t>
            </a:r>
            <a:r>
              <a:rPr lang="es-ES_tradnl" dirty="0" err="1"/>
              <a:t>half-lives</a:t>
            </a:r>
            <a:r>
              <a:rPr lang="es-ES_tradnl" dirty="0"/>
              <a:t>):</a:t>
            </a:r>
          </a:p>
          <a:p>
            <a:pPr marL="0" indent="0">
              <a:buNone/>
            </a:pPr>
            <a:r>
              <a:rPr lang="es-ES_tradnl" b="1" i="0" dirty="0">
                <a:solidFill>
                  <a:srgbClr val="0070C0"/>
                </a:solidFill>
                <a:latin typeface="Courier" pitchFamily="2" charset="0"/>
              </a:rPr>
              <a:t>vidas &lt;- 0:12</a:t>
            </a:r>
          </a:p>
          <a:p>
            <a:pPr marL="0" indent="0">
              <a:buNone/>
            </a:pPr>
            <a:r>
              <a:rPr lang="en-GB" sz="1400" b="1" dirty="0" err="1">
                <a:solidFill>
                  <a:srgbClr val="0070C0"/>
                </a:solidFill>
                <a:effectLst/>
                <a:latin typeface="Courier" pitchFamily="2" charset="0"/>
              </a:rPr>
              <a:t>vidas</a:t>
            </a:r>
            <a:endParaRPr lang="en-GB" sz="1400" b="1" dirty="0">
              <a:solidFill>
                <a:srgbClr val="0070C0"/>
              </a:solidFill>
              <a:effectLst/>
              <a:latin typeface="Courier" pitchFamily="2" charset="0"/>
            </a:endParaRPr>
          </a:p>
          <a:p>
            <a:pPr marL="0" indent="0">
              <a:buNone/>
            </a:pPr>
            <a:r>
              <a:rPr lang="en-GB" sz="14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 [1]  0  1  2  3  4  5  6  7  8  9 10 11 12</a:t>
            </a:r>
          </a:p>
          <a:p>
            <a:pPr marL="530352" lvl="1" indent="0">
              <a:buNone/>
            </a:pPr>
            <a:endParaRPr lang="es-ES_tradnl" b="1" i="0" dirty="0">
              <a:solidFill>
                <a:schemeClr val="tx1"/>
              </a:solidFill>
            </a:endParaRPr>
          </a:p>
          <a:p>
            <a:r>
              <a:rPr lang="es-ES_tradnl" i="0" dirty="0">
                <a:solidFill>
                  <a:schemeClr val="tx1"/>
                </a:solidFill>
              </a:rPr>
              <a:t>Ahora calculamos cuanto del C14 sobrevive para cada entrada de ‘vidas’:</a:t>
            </a:r>
          </a:p>
          <a:p>
            <a:pPr marL="0" indent="0">
              <a:buNone/>
            </a:pPr>
            <a:r>
              <a:rPr lang="es-ES_tradnl" b="1" i="0" dirty="0">
                <a:solidFill>
                  <a:srgbClr val="0070C0"/>
                </a:solidFill>
                <a:latin typeface="Courier" pitchFamily="2" charset="0"/>
              </a:rPr>
              <a:t>C14 &lt;-  0.5 ^ vidas</a:t>
            </a:r>
          </a:p>
          <a:p>
            <a:pPr marL="0" indent="0">
              <a:buNone/>
            </a:pPr>
            <a:r>
              <a:rPr lang="en-GB" sz="15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&gt; </a:t>
            </a:r>
            <a:r>
              <a:rPr lang="en-GB" sz="1500" b="1" dirty="0">
                <a:solidFill>
                  <a:srgbClr val="0070C0"/>
                </a:solidFill>
                <a:effectLst/>
                <a:latin typeface="Courier" pitchFamily="2" charset="0"/>
              </a:rPr>
              <a:t>C14</a:t>
            </a:r>
          </a:p>
          <a:p>
            <a:pPr marL="0" indent="0">
              <a:buNone/>
            </a:pPr>
            <a:r>
              <a:rPr lang="en-GB" sz="15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 [1] 1.0000000000 0.5000000000 0.2500000000 0.1250000000 0.0625000000</a:t>
            </a:r>
          </a:p>
          <a:p>
            <a:pPr marL="0" indent="0">
              <a:buNone/>
            </a:pPr>
            <a:r>
              <a:rPr lang="en-GB" sz="15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 [6] 0.0312500000 0.0156250000 0.0078125000 0.0039062500 0.0019531250</a:t>
            </a:r>
          </a:p>
          <a:p>
            <a:pPr marL="0" indent="0">
              <a:buNone/>
            </a:pPr>
            <a:r>
              <a:rPr lang="en-GB" sz="15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[11] 0.0009765625 0.0004882812 0.0002441406</a:t>
            </a:r>
            <a:endParaRPr lang="es-ES_tradnl" b="1" i="0" dirty="0">
              <a:solidFill>
                <a:srgbClr val="0070C0"/>
              </a:solidFill>
            </a:endParaRPr>
          </a:p>
          <a:p>
            <a:pPr lvl="1"/>
            <a:endParaRPr lang="es-ES_tradnl" b="1" i="0" dirty="0">
              <a:solidFill>
                <a:srgbClr val="0070C0"/>
              </a:solidFill>
            </a:endParaRPr>
          </a:p>
          <a:p>
            <a:pPr lvl="1"/>
            <a:endParaRPr lang="es-ES_tradnl" dirty="0"/>
          </a:p>
          <a:p>
            <a:endParaRPr lang="es-ES_tradnl" dirty="0"/>
          </a:p>
          <a:p>
            <a:pPr marL="0" indent="0">
              <a:buNone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74159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5C841-12CA-3C76-575F-EA10C93A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685800"/>
            <a:ext cx="10241280" cy="1485900"/>
          </a:xfrm>
        </p:spPr>
        <p:txBody>
          <a:bodyPr/>
          <a:lstStyle/>
          <a:p>
            <a:r>
              <a:rPr lang="es-ES_tradnl" dirty="0"/>
              <a:t>F</a:t>
            </a:r>
            <a:r>
              <a:rPr lang="es-ES_tradnl" baseline="30000" dirty="0"/>
              <a:t>14</a:t>
            </a:r>
            <a:r>
              <a:rPr lang="es-ES_tradnl" dirty="0"/>
              <a:t>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23043-BAE1-D033-EC3A-23E800CDF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456" y="1685924"/>
            <a:ext cx="8924544" cy="490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b="1" dirty="0" err="1">
                <a:solidFill>
                  <a:srgbClr val="0070C0"/>
                </a:solidFill>
                <a:latin typeface="Courier" pitchFamily="2" charset="0"/>
              </a:rPr>
              <a:t>p</a:t>
            </a:r>
            <a:r>
              <a:rPr lang="es-ES_tradnl" b="1" dirty="0" err="1">
                <a:solidFill>
                  <a:srgbClr val="0070C0"/>
                </a:solidFill>
                <a:effectLst/>
                <a:latin typeface="Courier" pitchFamily="2" charset="0"/>
              </a:rPr>
              <a:t>lot</a:t>
            </a:r>
            <a:r>
              <a:rPr lang="es-ES_tradnl" b="1" dirty="0">
                <a:solidFill>
                  <a:srgbClr val="0070C0"/>
                </a:solidFill>
                <a:effectLst/>
                <a:latin typeface="Courier" pitchFamily="2" charset="0"/>
              </a:rPr>
              <a:t>(vidas, C14)</a:t>
            </a:r>
          </a:p>
          <a:p>
            <a:pPr marL="0" indent="0">
              <a:buNone/>
            </a:pPr>
            <a:r>
              <a:rPr lang="es-ES_tradnl" b="1" dirty="0" err="1">
                <a:solidFill>
                  <a:srgbClr val="0070C0"/>
                </a:solidFill>
                <a:latin typeface="Courier" pitchFamily="2" charset="0"/>
              </a:rPr>
              <a:t>plot</a:t>
            </a:r>
            <a:r>
              <a:rPr lang="es-ES_tradnl" b="1" dirty="0">
                <a:solidFill>
                  <a:srgbClr val="0070C0"/>
                </a:solidFill>
                <a:latin typeface="Courier" pitchFamily="2" charset="0"/>
              </a:rPr>
              <a:t>(5568*vidas, C14, </a:t>
            </a:r>
            <a:r>
              <a:rPr lang="es-ES_tradnl" b="1" dirty="0" err="1">
                <a:solidFill>
                  <a:srgbClr val="0070C0"/>
                </a:solidFill>
                <a:latin typeface="Courier" pitchFamily="2" charset="0"/>
              </a:rPr>
              <a:t>type</a:t>
            </a:r>
            <a:r>
              <a:rPr lang="es-ES_tradnl" b="1" dirty="0">
                <a:solidFill>
                  <a:srgbClr val="0070C0"/>
                </a:solidFill>
                <a:latin typeface="Courier" pitchFamily="2" charset="0"/>
              </a:rPr>
              <a:t>=“l”)</a:t>
            </a:r>
            <a:endParaRPr lang="es-ES_tradnl" b="1" dirty="0">
              <a:solidFill>
                <a:srgbClr val="0070C0"/>
              </a:solidFill>
              <a:effectLst/>
              <a:latin typeface="Courier" pitchFamily="2" charset="0"/>
            </a:endParaRPr>
          </a:p>
          <a:p>
            <a:pPr marL="0" indent="0">
              <a:buNone/>
            </a:pPr>
            <a:endParaRPr lang="es-ES_tradnl" b="1" dirty="0">
              <a:solidFill>
                <a:schemeClr val="tx1"/>
              </a:solidFill>
              <a:latin typeface="Andale Mono" panose="020B0509000000000004" pitchFamily="49" charset="0"/>
            </a:endParaRPr>
          </a:p>
          <a:p>
            <a:r>
              <a:rPr lang="es-ES_tradnl" b="1" dirty="0">
                <a:solidFill>
                  <a:schemeClr val="tx1"/>
                </a:solidFill>
                <a:latin typeface="Andale Mono" panose="020B0509000000000004" pitchFamily="49" charset="0"/>
              </a:rPr>
              <a:t>O usamos unas funciones de </a:t>
            </a:r>
            <a:r>
              <a:rPr lang="es-ES_tradnl" b="1" dirty="0" err="1">
                <a:solidFill>
                  <a:schemeClr val="tx1"/>
                </a:solidFill>
                <a:latin typeface="Andale Mono" panose="020B0509000000000004" pitchFamily="49" charset="0"/>
              </a:rPr>
              <a:t>rintcal</a:t>
            </a:r>
            <a:r>
              <a:rPr lang="es-ES_tradnl" b="1" dirty="0">
                <a:solidFill>
                  <a:schemeClr val="tx1"/>
                </a:solidFill>
                <a:latin typeface="Andale Mono" panose="020B0509000000000004" pitchFamily="49" charset="0"/>
              </a:rPr>
              <a:t>:</a:t>
            </a:r>
          </a:p>
          <a:p>
            <a:pPr marL="0" indent="0">
              <a:buNone/>
            </a:pPr>
            <a:r>
              <a:rPr lang="es-ES_tradnl" b="1" dirty="0" err="1">
                <a:solidFill>
                  <a:srgbClr val="0070C0"/>
                </a:solidFill>
                <a:latin typeface="Courier" pitchFamily="2" charset="0"/>
              </a:rPr>
              <a:t>require</a:t>
            </a:r>
            <a:r>
              <a:rPr lang="es-ES_tradnl" b="1" dirty="0">
                <a:solidFill>
                  <a:srgbClr val="0070C0"/>
                </a:solidFill>
                <a:latin typeface="Courier" pitchFamily="2" charset="0"/>
              </a:rPr>
              <a:t>(</a:t>
            </a:r>
            <a:r>
              <a:rPr lang="es-ES_tradnl" b="1" dirty="0" err="1">
                <a:solidFill>
                  <a:srgbClr val="0070C0"/>
                </a:solidFill>
                <a:latin typeface="Courier" pitchFamily="2" charset="0"/>
              </a:rPr>
              <a:t>coffee</a:t>
            </a:r>
            <a:r>
              <a:rPr lang="es-ES_tradnl" b="1" dirty="0">
                <a:solidFill>
                  <a:srgbClr val="0070C0"/>
                </a:solidFill>
                <a:latin typeface="Courier" pitchFamily="2" charset="0"/>
              </a:rPr>
              <a:t>)</a:t>
            </a:r>
          </a:p>
          <a:p>
            <a:pPr marL="0" indent="0">
              <a:buNone/>
            </a:pPr>
            <a:r>
              <a:rPr lang="es-ES_tradnl" b="1" dirty="0">
                <a:solidFill>
                  <a:srgbClr val="0070C0"/>
                </a:solidFill>
                <a:latin typeface="Courier" pitchFamily="2" charset="0"/>
              </a:rPr>
              <a:t>age.F14C(5568)</a:t>
            </a:r>
          </a:p>
          <a:p>
            <a:pPr marL="0" indent="0">
              <a:buNone/>
            </a:pPr>
            <a:r>
              <a:rPr lang="es-ES_tradnl" b="1" dirty="0">
                <a:solidFill>
                  <a:srgbClr val="0070C0"/>
                </a:solidFill>
                <a:latin typeface="Courier" pitchFamily="2" charset="0"/>
              </a:rPr>
              <a:t>F14C.age(0.5)</a:t>
            </a:r>
          </a:p>
          <a:p>
            <a:pPr marL="0" indent="0">
              <a:buNone/>
            </a:pPr>
            <a:r>
              <a:rPr lang="es-ES_tradnl" b="1" dirty="0">
                <a:solidFill>
                  <a:srgbClr val="0070C0"/>
                </a:solidFill>
                <a:latin typeface="Courier" pitchFamily="2" charset="0"/>
              </a:rPr>
              <a:t>y &lt;- </a:t>
            </a:r>
            <a:r>
              <a:rPr lang="es-ES_tradnl" b="1" dirty="0" err="1">
                <a:solidFill>
                  <a:srgbClr val="0070C0"/>
                </a:solidFill>
                <a:latin typeface="Courier" pitchFamily="2" charset="0"/>
              </a:rPr>
              <a:t>seq</a:t>
            </a:r>
            <a:r>
              <a:rPr lang="es-ES_tradnl" b="1" dirty="0">
                <a:solidFill>
                  <a:srgbClr val="0070C0"/>
                </a:solidFill>
                <a:latin typeface="Courier" pitchFamily="2" charset="0"/>
              </a:rPr>
              <a:t>(0, 55e3, </a:t>
            </a:r>
            <a:r>
              <a:rPr lang="es-ES_tradnl" b="1" dirty="0" err="1">
                <a:solidFill>
                  <a:srgbClr val="0070C0"/>
                </a:solidFill>
                <a:latin typeface="Courier" pitchFamily="2" charset="0"/>
              </a:rPr>
              <a:t>length</a:t>
            </a:r>
            <a:r>
              <a:rPr lang="es-ES_tradnl" b="1" dirty="0">
                <a:solidFill>
                  <a:srgbClr val="0070C0"/>
                </a:solidFill>
                <a:latin typeface="Courier" pitchFamily="2" charset="0"/>
              </a:rPr>
              <a:t>=100)</a:t>
            </a:r>
          </a:p>
          <a:p>
            <a:pPr marL="0" indent="0">
              <a:buNone/>
            </a:pPr>
            <a:r>
              <a:rPr lang="es-ES_tradnl" b="1" dirty="0" err="1">
                <a:solidFill>
                  <a:srgbClr val="0070C0"/>
                </a:solidFill>
                <a:latin typeface="Courier" pitchFamily="2" charset="0"/>
              </a:rPr>
              <a:t>plot</a:t>
            </a:r>
            <a:r>
              <a:rPr lang="es-ES_tradnl" b="1" dirty="0">
                <a:solidFill>
                  <a:srgbClr val="0070C0"/>
                </a:solidFill>
                <a:latin typeface="Courier" pitchFamily="2" charset="0"/>
              </a:rPr>
              <a:t>(y, age.F14C(y), </a:t>
            </a:r>
            <a:r>
              <a:rPr lang="es-ES_tradnl" b="1" dirty="0" err="1">
                <a:solidFill>
                  <a:srgbClr val="0070C0"/>
                </a:solidFill>
                <a:latin typeface="Courier" pitchFamily="2" charset="0"/>
              </a:rPr>
              <a:t>type</a:t>
            </a:r>
            <a:r>
              <a:rPr lang="es-ES_tradnl" b="1" dirty="0">
                <a:solidFill>
                  <a:srgbClr val="0070C0"/>
                </a:solidFill>
                <a:latin typeface="Courier" pitchFamily="2" charset="0"/>
              </a:rPr>
              <a:t>=”l”)</a:t>
            </a:r>
          </a:p>
          <a:p>
            <a:pPr marL="0" indent="0">
              <a:buNone/>
            </a:pPr>
            <a:endParaRPr lang="es-ES_tradnl" b="1" dirty="0">
              <a:solidFill>
                <a:srgbClr val="0070C0"/>
              </a:solidFill>
              <a:latin typeface="Courier" pitchFamily="2" charset="0"/>
            </a:endParaRPr>
          </a:p>
          <a:p>
            <a:pPr lvl="1"/>
            <a:endParaRPr lang="es-ES_tradnl" b="1" i="0" dirty="0">
              <a:solidFill>
                <a:srgbClr val="0070C0"/>
              </a:solidFill>
            </a:endParaRPr>
          </a:p>
          <a:p>
            <a:pPr lvl="1"/>
            <a:endParaRPr lang="es-ES_tradnl" b="1" i="0" dirty="0">
              <a:solidFill>
                <a:srgbClr val="0070C0"/>
              </a:solidFill>
            </a:endParaRPr>
          </a:p>
          <a:p>
            <a:pPr lvl="1"/>
            <a:endParaRPr lang="es-ES_tradnl" dirty="0"/>
          </a:p>
          <a:p>
            <a:endParaRPr lang="es-ES_tradnl" dirty="0"/>
          </a:p>
          <a:p>
            <a:pPr marL="0" indent="0">
              <a:buNone/>
            </a:pPr>
            <a:endParaRPr lang="es-ES_trad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440B7D-8188-D437-30D1-0E29E229A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384" y="112173"/>
            <a:ext cx="3632665" cy="3147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545C23-213B-2AEA-EA9C-520821726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384" y="3573137"/>
            <a:ext cx="3632665" cy="318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52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5C841-12CA-3C76-575F-EA10C93A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685800"/>
            <a:ext cx="10241280" cy="1485900"/>
          </a:xfrm>
        </p:spPr>
        <p:txBody>
          <a:bodyPr/>
          <a:lstStyle/>
          <a:p>
            <a:r>
              <a:rPr lang="es-ES_tradnl" dirty="0"/>
              <a:t>F</a:t>
            </a:r>
            <a:r>
              <a:rPr lang="es-ES_tradnl" baseline="30000" dirty="0"/>
              <a:t>14</a:t>
            </a:r>
            <a:r>
              <a:rPr lang="es-ES_tradnl" dirty="0"/>
              <a:t>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23043-BAE1-D033-EC3A-23E800CDF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456" y="1685924"/>
            <a:ext cx="8924544" cy="490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effectLst/>
                <a:latin typeface="Courier" pitchFamily="2" charset="0"/>
              </a:rPr>
              <a:t>F14C.age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function (</a:t>
            </a:r>
            <a:r>
              <a:rPr lang="en-GB" sz="1600" dirty="0" err="1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mn</a:t>
            </a:r>
            <a:r>
              <a:rPr lang="en-GB" sz="16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, </a:t>
            </a:r>
            <a:r>
              <a:rPr lang="en-GB" sz="1600" dirty="0" err="1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sdev</a:t>
            </a:r>
            <a:r>
              <a:rPr lang="en-GB" sz="16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 = c(), decimals = 5, lambda = 8033) 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{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    y &lt;- -lambda * log(</a:t>
            </a:r>
            <a:r>
              <a:rPr lang="en-GB" sz="1600" dirty="0" err="1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mn</a:t>
            </a:r>
            <a:r>
              <a:rPr lang="en-GB" sz="16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)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    if (length(</a:t>
            </a:r>
            <a:r>
              <a:rPr lang="en-GB" sz="1600" dirty="0" err="1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sdev</a:t>
            </a:r>
            <a:r>
              <a:rPr lang="en-GB" sz="16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) == 0) 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        </a:t>
            </a:r>
            <a:r>
              <a:rPr lang="en-GB" sz="1600" dirty="0" err="1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signif</a:t>
            </a:r>
            <a:r>
              <a:rPr lang="en-GB" sz="16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(y, decimals)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    else {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        </a:t>
            </a:r>
            <a:r>
              <a:rPr lang="en-GB" sz="1600" dirty="0" err="1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sdev</a:t>
            </a:r>
            <a:r>
              <a:rPr lang="en-GB" sz="16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 &lt;- y - -lambda * log(</a:t>
            </a:r>
            <a:r>
              <a:rPr lang="en-GB" sz="1600" dirty="0" err="1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mn</a:t>
            </a:r>
            <a:r>
              <a:rPr lang="en-GB" sz="16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 + </a:t>
            </a:r>
            <a:r>
              <a:rPr lang="en-GB" sz="1600" dirty="0" err="1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sdev</a:t>
            </a:r>
            <a:r>
              <a:rPr lang="en-GB" sz="16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)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        </a:t>
            </a:r>
            <a:r>
              <a:rPr lang="en-GB" sz="1600" dirty="0" err="1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signif</a:t>
            </a:r>
            <a:r>
              <a:rPr lang="en-GB" sz="16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(</a:t>
            </a:r>
            <a:r>
              <a:rPr lang="en-GB" sz="1600" dirty="0" err="1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cbind</a:t>
            </a:r>
            <a:r>
              <a:rPr lang="en-GB" sz="16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(y, </a:t>
            </a:r>
            <a:r>
              <a:rPr lang="en-GB" sz="1600" dirty="0" err="1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sdev</a:t>
            </a:r>
            <a:r>
              <a:rPr lang="en-GB" sz="16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), decimals)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    }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C00000"/>
                </a:solidFill>
                <a:effectLst/>
                <a:latin typeface="Andale Mono" panose="020B0509000000000004" pitchFamily="49" charset="0"/>
              </a:rPr>
              <a:t>}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effectLst/>
                <a:latin typeface="Courier" pitchFamily="2" charset="0"/>
              </a:rPr>
              <a:t>?F14C.age</a:t>
            </a:r>
          </a:p>
          <a:p>
            <a:pPr marL="0" indent="0">
              <a:buNone/>
            </a:pPr>
            <a:endParaRPr lang="es-ES_tradnl" b="1" i="0" dirty="0">
              <a:solidFill>
                <a:srgbClr val="0070C0"/>
              </a:solidFill>
            </a:endParaRPr>
          </a:p>
          <a:p>
            <a:pPr lvl="1"/>
            <a:endParaRPr lang="es-ES_tradnl" b="1" i="0" dirty="0">
              <a:solidFill>
                <a:srgbClr val="0070C0"/>
              </a:solidFill>
            </a:endParaRPr>
          </a:p>
          <a:p>
            <a:pPr lvl="1"/>
            <a:endParaRPr lang="es-ES_tradnl" dirty="0">
              <a:solidFill>
                <a:srgbClr val="0070C0"/>
              </a:solidFill>
            </a:endParaRPr>
          </a:p>
          <a:p>
            <a:endParaRPr lang="es-ES_tradnl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s-ES_tradnl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75026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15111</TotalTime>
  <Words>1672</Words>
  <Application>Microsoft Macintosh PowerPoint</Application>
  <PresentationFormat>Widescreen</PresentationFormat>
  <Paragraphs>268</Paragraphs>
  <Slides>40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-apple-system</vt:lpstr>
      <vt:lpstr>AcuminVariableConcept</vt:lpstr>
      <vt:lpstr>Andale Mono</vt:lpstr>
      <vt:lpstr>Aptos</vt:lpstr>
      <vt:lpstr>Arial</vt:lpstr>
      <vt:lpstr>BrandonGrotesque</vt:lpstr>
      <vt:lpstr>Calibri</vt:lpstr>
      <vt:lpstr>Calibri Light</vt:lpstr>
      <vt:lpstr>Cambria Math</vt:lpstr>
      <vt:lpstr>Courier</vt:lpstr>
      <vt:lpstr>Franklin Gothic Book</vt:lpstr>
      <vt:lpstr>Manrope</vt:lpstr>
      <vt:lpstr>Noto Sans</vt:lpstr>
      <vt:lpstr>Times New Roman</vt:lpstr>
      <vt:lpstr>Wingdings</vt:lpstr>
      <vt:lpstr>Crop</vt:lpstr>
      <vt:lpstr>RADIOCARBONo, CALIBRAcióN y modelación usando</vt:lpstr>
      <vt:lpstr>Por qué R?</vt:lpstr>
      <vt:lpstr>Paquetes R útiles para paleo</vt:lpstr>
      <vt:lpstr>Instalar R y los paquetes</vt:lpstr>
      <vt:lpstr>hockeystick</vt:lpstr>
      <vt:lpstr>PowerPoint Presentation</vt:lpstr>
      <vt:lpstr>F14C</vt:lpstr>
      <vt:lpstr>F14C</vt:lpstr>
      <vt:lpstr>F14C</vt:lpstr>
      <vt:lpstr>PowerPoint Presentation</vt:lpstr>
      <vt:lpstr>La distribución normal</vt:lpstr>
      <vt:lpstr>PowerPoint Presentation</vt:lpstr>
      <vt:lpstr>PowerPoint Presentation</vt:lpstr>
      <vt:lpstr>PowerPoint Presentation</vt:lpstr>
      <vt:lpstr>PowerPoint Presentation</vt:lpstr>
      <vt:lpstr>rintcal</vt:lpstr>
      <vt:lpstr>rintcal</vt:lpstr>
      <vt:lpstr>rintcal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rintcal</vt:lpstr>
      <vt:lpstr>Guess the Album</vt:lpstr>
      <vt:lpstr>mix.ccurves</vt:lpstr>
      <vt:lpstr>mix.ccurves</vt:lpstr>
      <vt:lpstr>Multiples fechamientos</vt:lpstr>
      <vt:lpstr>PowerPoint Presentation</vt:lpstr>
      <vt:lpstr>PowerPoint Presentation</vt:lpstr>
      <vt:lpstr>Modelos de edad-profundidad</vt:lpstr>
      <vt:lpstr>Modelos de edad-profundidad</vt:lpstr>
      <vt:lpstr>PowerPoint Presentation</vt:lpstr>
      <vt:lpstr>PowerPoint Presentation</vt:lpstr>
      <vt:lpstr>PowerPoint Presentation</vt:lpstr>
      <vt:lpstr>PowerPoint Presentation</vt:lpstr>
      <vt:lpstr>Modelos de edad-profundidad</vt:lpstr>
      <vt:lpstr>Conclusiones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RADIOCARBON DATING, CALIBRATION AND AGE-MODELLING USING R</dc:title>
  <dc:creator>Maarten Blaauw</dc:creator>
  <cp:lastModifiedBy>Maarten Blaauw</cp:lastModifiedBy>
  <cp:revision>68</cp:revision>
  <dcterms:created xsi:type="dcterms:W3CDTF">2023-08-25T07:18:40Z</dcterms:created>
  <dcterms:modified xsi:type="dcterms:W3CDTF">2023-09-09T01:16:46Z</dcterms:modified>
</cp:coreProperties>
</file>