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3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_rels/notesSlide14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48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49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50.xml.rels" ContentType="application/vnd.openxmlformats-package.relationships+xml"/>
  <Override PartName="/ppt/notesSlides/notesSlide3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49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87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0.xml" ContentType="application/vnd.openxmlformats-officedocument.presentationml.slideLayout+xml"/>
  <Override PartName="/ppt/media/image58.png" ContentType="image/png"/>
  <Override PartName="/ppt/media/image56.png" ContentType="image/png"/>
  <Override PartName="/ppt/media/image54.png" ContentType="image/png"/>
  <Override PartName="/ppt/media/image53.png" ContentType="image/png"/>
  <Override PartName="/ppt/media/image51.png" ContentType="image/png"/>
  <Override PartName="/ppt/media/image48.png" ContentType="image/png"/>
  <Override PartName="/ppt/media/image47.png" ContentType="image/png"/>
  <Override PartName="/ppt/media/image45.png" ContentType="image/png"/>
  <Override PartName="/ppt/media/image42.png" ContentType="image/png"/>
  <Override PartName="/ppt/media/image41.png" ContentType="image/png"/>
  <Override PartName="/ppt/media/image3.jpeg" ContentType="image/jpeg"/>
  <Override PartName="/ppt/media/image40.png" ContentType="image/png"/>
  <Override PartName="/ppt/media/image37.png" ContentType="image/png"/>
  <Override PartName="/ppt/media/image35.png" ContentType="image/png"/>
  <Override PartName="/ppt/media/image33.png" ContentType="image/png"/>
  <Override PartName="/ppt/media/image30.jpeg" ContentType="image/jpeg"/>
  <Override PartName="/ppt/media/image10.gif" ContentType="image/gif"/>
  <Override PartName="/ppt/media/image1.png" ContentType="image/png"/>
  <Override PartName="/ppt/media/image46.gif" ContentType="image/gif"/>
  <Override PartName="/ppt/media/image49.png" ContentType="image/png"/>
  <Override PartName="/ppt/media/image9.png" ContentType="image/png"/>
  <Override PartName="/ppt/media/image11.jpeg" ContentType="image/jpeg"/>
  <Override PartName="/ppt/media/image87.jpeg" ContentType="image/jpeg"/>
  <Override PartName="/ppt/media/image39.jpeg" ContentType="image/jpeg"/>
  <Override PartName="/ppt/media/image38.png" ContentType="image/png"/>
  <Override PartName="/ppt/media/image8.png" ContentType="image/png"/>
  <Override PartName="/ppt/media/image23.jpeg" ContentType="image/jpeg"/>
  <Override PartName="/ppt/media/image82.jpeg" ContentType="image/jpeg"/>
  <Override PartName="/ppt/media/image59.png" ContentType="image/png"/>
  <Override PartName="/ppt/media/image22.png" ContentType="image/png"/>
  <Override PartName="/ppt/media/image24.jpeg" ContentType="image/jpeg"/>
  <Override PartName="/ppt/media/image83.jpeg" ContentType="image/jpeg"/>
  <Override PartName="/ppt/media/image52.png" ContentType="image/png"/>
  <Override PartName="/ppt/media/image28.png" ContentType="image/png"/>
  <Override PartName="/ppt/media/image60.png" ContentType="image/png"/>
  <Override PartName="/ppt/media/image62.png" ContentType="image/png"/>
  <Override PartName="/ppt/media/image27.jpeg" ContentType="image/jpeg"/>
  <Override PartName="/ppt/media/image86.jpeg" ContentType="image/jpeg"/>
  <Override PartName="/ppt/media/image63.png" ContentType="image/png"/>
  <Override PartName="/ppt/media/image73.png" ContentType="image/png"/>
  <Override PartName="/ppt/media/image70.gif" ContentType="image/gif"/>
  <Override PartName="/ppt/media/image64.png" ContentType="image/png"/>
  <Override PartName="/ppt/media/image66.png" ContentType="image/png"/>
  <Override PartName="/ppt/media/image67.png" ContentType="image/png"/>
  <Override PartName="/ppt/media/image85.gif" ContentType="image/gif"/>
  <Override PartName="/ppt/media/image77.png" ContentType="image/png"/>
  <Override PartName="/ppt/media/image84.jpeg" ContentType="image/jpeg"/>
  <Override PartName="/ppt/media/image78.gif" ContentType="image/gif"/>
  <Override PartName="/ppt/media/image34.png" ContentType="image/png"/>
  <Override PartName="/ppt/media/image79.png" ContentType="image/png"/>
  <Override PartName="/ppt/media/image76.png" ContentType="image/png"/>
  <Override PartName="/ppt/media/image72.gif" ContentType="image/gif"/>
  <Override PartName="/ppt/media/image75.png" ContentType="image/png"/>
  <Override PartName="/ppt/media/image68.gif" ContentType="image/gif"/>
  <Override PartName="/ppt/media/image71.gif" ContentType="image/gif"/>
  <Override PartName="/ppt/media/image74.png" ContentType="image/png"/>
  <Override PartName="/ppt/media/image69.gif" ContentType="image/gif"/>
  <Override PartName="/ppt/media/image25.png" ContentType="image/png"/>
  <Override PartName="/ppt/media/image65.png" ContentType="image/png"/>
  <Override PartName="/ppt/media/image21.jpeg" ContentType="image/jpeg"/>
  <Override PartName="/ppt/media/image29.png" ContentType="image/png"/>
  <Override PartName="/ppt/media/image19.png" ContentType="image/png"/>
  <Override PartName="/ppt/media/image26.png" ContentType="image/png"/>
  <Override PartName="/ppt/media/image17.jpeg" ContentType="image/jpeg"/>
  <Override PartName="/ppt/media/image14.tif" ContentType="image/tiff"/>
  <Override PartName="/ppt/media/image55.png" ContentType="image/png"/>
  <Override PartName="/ppt/media/image31.png" ContentType="image/png"/>
  <Override PartName="/ppt/media/image80.png" ContentType="image/png"/>
  <Override PartName="/ppt/media/image15.png" ContentType="image/png"/>
  <Override PartName="/ppt/media/image2.png" ContentType="image/png"/>
  <Override PartName="/ppt/media/image32.png" ContentType="image/png"/>
  <Override PartName="/ppt/media/image7.jpeg" ContentType="image/jpeg"/>
  <Override PartName="/ppt/media/image4.png" ContentType="image/png"/>
  <Override PartName="/ppt/media/image81.png" ContentType="image/png"/>
  <Override PartName="/ppt/media/image16.png" ContentType="image/png"/>
  <Override PartName="/ppt/media/image12.jpeg" ContentType="image/jpeg"/>
  <Override PartName="/ppt/media/image88.jpeg" ContentType="image/jpeg"/>
  <Override PartName="/ppt/media/image13.jpeg" ContentType="image/jpeg"/>
  <Override PartName="/ppt/media/image44.png" ContentType="image/png"/>
  <Override PartName="/ppt/media/image61.png" ContentType="image/png"/>
  <Override PartName="/ppt/media/image5.jpeg" ContentType="image/jpeg"/>
  <Override PartName="/ppt/media/image50.png" ContentType="image/png"/>
  <Override PartName="/ppt/media/image36.png" ContentType="image/png"/>
  <Override PartName="/ppt/media/image43.gif" ContentType="image/gif"/>
  <Override PartName="/ppt/media/image18.png" ContentType="image/png"/>
  <Override PartName="/ppt/media/image6.png" ContentType="image/png"/>
  <Override PartName="/ppt/media/image20.png" ContentType="image/png"/>
  <Override PartName="/ppt/media/image57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42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60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19.xml" ContentType="application/vnd.openxmlformats-officedocument.presentationml.slide+xml"/>
  <Override PartName="/ppt/slides/slide61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64.xml" ContentType="application/vnd.openxmlformats-officedocument.presentationml.slide+xml"/>
  <Override PartName="/ppt/slides/slide27.xml" ContentType="application/vnd.openxmlformats-officedocument.presentationml.slide+xml"/>
  <Override PartName="/ppt/slides/slide63.xml" ContentType="application/vnd.openxmlformats-officedocument.presentationml.slide+xml"/>
  <Override PartName="/ppt/slides/slide26.xml" ContentType="application/vnd.openxmlformats-officedocument.presentationml.slide+xml"/>
  <Override PartName="/ppt/slides/slide62.xml" ContentType="application/vnd.openxmlformats-officedocument.presentationml.slide+xml"/>
  <Override PartName="/ppt/slides/slide25.xml" ContentType="application/vnd.openxmlformats-officedocument.presentationml.slide+xml"/>
  <Override PartName="/ppt/slides/slide59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49.xml" ContentType="application/vnd.openxmlformats-officedocument.presentationml.slide+xml"/>
  <Override PartName="/ppt/slides/_rels/slide39.xml.rels" ContentType="application/vnd.openxmlformats-package.relationships+xml"/>
  <Override PartName="/ppt/slides/_rels/slide31.xml.rels" ContentType="application/vnd.openxmlformats-package.relationships+xml"/>
  <Override PartName="/ppt/slides/_rels/slide15.xml.rels" ContentType="application/vnd.openxmlformats-package.relationships+xml"/>
  <Override PartName="/ppt/slides/_rels/slide24.xml.rels" ContentType="application/vnd.openxmlformats-package.relationships+xml"/>
  <Override PartName="/ppt/slides/_rels/slide58.xml.rels" ContentType="application/vnd.openxmlformats-package.relationships+xml"/>
  <Override PartName="/ppt/slides/_rels/slide13.xml.rels" ContentType="application/vnd.openxmlformats-package.relationships+xml"/>
  <Override PartName="/ppt/slides/_rels/slide27.xml.rels" ContentType="application/vnd.openxmlformats-package.relationships+xml"/>
  <Override PartName="/ppt/slides/_rels/slide36.xml.rels" ContentType="application/vnd.openxmlformats-package.relationships+xml"/>
  <Override PartName="/ppt/slides/_rels/slide43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21.xml.rels" ContentType="application/vnd.openxmlformats-package.relationships+xml"/>
  <Override PartName="/ppt/slides/_rels/slide17.xml.rels" ContentType="application/vnd.openxmlformats-package.relationships+xml"/>
  <Override PartName="/ppt/slides/_rels/slide11.xml.rels" ContentType="application/vnd.openxmlformats-package.relationships+xml"/>
  <Override PartName="/ppt/slides/_rels/slide26.xml.rels" ContentType="application/vnd.openxmlformats-package.relationships+xml"/>
  <Override PartName="/ppt/slides/_rels/slide12.xml.rels" ContentType="application/vnd.openxmlformats-package.relationships+xml"/>
  <Override PartName="/ppt/slides/_rels/slide48.xml.rels" ContentType="application/vnd.openxmlformats-package.relationships+xml"/>
  <Override PartName="/ppt/slides/_rels/slide64.xml.rels" ContentType="application/vnd.openxmlformats-package.relationships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55.xml.rels" ContentType="application/vnd.openxmlformats-package.relationships+xml"/>
  <Override PartName="/ppt/slides/_rels/slide35.xml.rels" ContentType="application/vnd.openxmlformats-package.relationships+xml"/>
  <Override PartName="/ppt/slides/_rels/slide51.xml.rels" ContentType="application/vnd.openxmlformats-package.relationships+xml"/>
  <Override PartName="/ppt/slides/_rels/slide42.xml.rels" ContentType="application/vnd.openxmlformats-package.relationships+xml"/>
  <Override PartName="/ppt/slides/_rels/slide7.xml.rels" ContentType="application/vnd.openxmlformats-package.relationships+xml"/>
  <Override PartName="/ppt/slides/_rels/slide32.xml.rels" ContentType="application/vnd.openxmlformats-package.relationships+xml"/>
  <Override PartName="/ppt/slides/_rels/slide1.xml.rels" ContentType="application/vnd.openxmlformats-package.relationships+xml"/>
  <Override PartName="/ppt/slides/_rels/slide54.xml.rels" ContentType="application/vnd.openxmlformats-package.relationships+xml"/>
  <Override PartName="/ppt/slides/_rels/slide63.xml.rels" ContentType="application/vnd.openxmlformats-package.relationships+xml"/>
  <Override PartName="/ppt/slides/_rels/slide47.xml.rels" ContentType="application/vnd.openxmlformats-package.relationships+xml"/>
  <Override PartName="/ppt/slides/_rels/slide4.xml.rels" ContentType="application/vnd.openxmlformats-package.relationships+xml"/>
  <Override PartName="/ppt/slides/_rels/slide41.xml.rels" ContentType="application/vnd.openxmlformats-package.relationships+xml"/>
  <Override PartName="/ppt/slides/_rels/slide6.xml.rels" ContentType="application/vnd.openxmlformats-package.relationships+xml"/>
  <Override PartName="/ppt/slides/_rels/slide34.xml.rels" ContentType="application/vnd.openxmlformats-package.relationships+xml"/>
  <Override PartName="/ppt/slides/_rels/slide50.xml.rels" ContentType="application/vnd.openxmlformats-package.relationships+xml"/>
  <Override PartName="/ppt/slides/_rels/slide49.xml.rels" ContentType="application/vnd.openxmlformats-package.relationships+xml"/>
  <Override PartName="/ppt/slides/_rels/slide53.xml.rels" ContentType="application/vnd.openxmlformats-package.relationships+xml"/>
  <Override PartName="/ppt/slides/_rels/slide62.xml.rels" ContentType="application/vnd.openxmlformats-package.relationships+xml"/>
  <Override PartName="/ppt/slides/_rels/slide46.xml.rels" ContentType="application/vnd.openxmlformats-package.relationships+xml"/>
  <Override PartName="/ppt/slides/_rels/slide52.xml.rels" ContentType="application/vnd.openxmlformats-package.relationships+xml"/>
  <Override PartName="/ppt/slides/_rels/slide57.xml.rels" ContentType="application/vnd.openxmlformats-package.relationships+xml"/>
  <Override PartName="/ppt/slides/_rels/slide61.xml.rels" ContentType="application/vnd.openxmlformats-package.relationships+xml"/>
  <Override PartName="/ppt/slides/_rels/slide3.xml.rels" ContentType="application/vnd.openxmlformats-package.relationships+xml"/>
  <Override PartName="/ppt/slides/_rels/slide28.xml.rels" ContentType="application/vnd.openxmlformats-package.relationships+xml"/>
  <Override PartName="/ppt/slides/_rels/slide18.xml.rels" ContentType="application/vnd.openxmlformats-package.relationships+xml"/>
  <Override PartName="/ppt/slides/_rels/slide22.xml.rels" ContentType="application/vnd.openxmlformats-package.relationships+xml"/>
  <Override PartName="/ppt/slides/_rels/slide9.xml.rels" ContentType="application/vnd.openxmlformats-package.relationships+xml"/>
  <Override PartName="/ppt/slides/_rels/slide44.xml.rels" ContentType="application/vnd.openxmlformats-package.relationships+xml"/>
  <Override PartName="/ppt/slides/_rels/slide37.xml.rels" ContentType="application/vnd.openxmlformats-package.relationships+xml"/>
  <Override PartName="/ppt/slides/_rels/slide56.xml.rels" ContentType="application/vnd.openxmlformats-package.relationships+xml"/>
  <Override PartName="/ppt/slides/_rels/slide60.xml.rels" ContentType="application/vnd.openxmlformats-package.relationships+xml"/>
  <Override PartName="/ppt/slides/_rels/slide14.xml.rels" ContentType="application/vnd.openxmlformats-package.relationships+xml"/>
  <Override PartName="/ppt/slides/_rels/slide33.xml.rels" ContentType="application/vnd.openxmlformats-package.relationships+xml"/>
  <Override PartName="/ppt/slides/_rels/slide29.xml.rels" ContentType="application/vnd.openxmlformats-package.relationships+xml"/>
  <Override PartName="/ppt/slides/_rels/slide19.xml.rels" ContentType="application/vnd.openxmlformats-package.relationships+xml"/>
  <Override PartName="/ppt/slides/_rels/slide23.xml.rels" ContentType="application/vnd.openxmlformats-package.relationships+xml"/>
  <Override PartName="/ppt/slides/_rels/slide30.xml.rels" ContentType="application/vnd.openxmlformats-package.relationships+xml"/>
  <Override PartName="/ppt/slides/_rels/slide38.xml.rels" ContentType="application/vnd.openxmlformats-package.relationships+xml"/>
  <Override PartName="/ppt/slides/_rels/slide45.xml.rels" ContentType="application/vnd.openxmlformats-package.relationships+xml"/>
  <Override PartName="/ppt/slides/_rels/slide25.xml.rels" ContentType="application/vnd.openxmlformats-package.relationships+xml"/>
  <Override PartName="/ppt/slides/_rels/slide59.xml.rels" ContentType="application/vnd.openxmlformats-package.relationships+xml"/>
  <Override PartName="/ppt/slides/_rels/slide10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17" r:id="rId72"/>
    <p:sldId id="318" r:id="rId73"/>
    <p:sldId id="319" r:id="rId74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slide" Target="slides/slide52.xml"/><Relationship Id="rId63" Type="http://schemas.openxmlformats.org/officeDocument/2006/relationships/slide" Target="slides/slide53.xml"/><Relationship Id="rId64" Type="http://schemas.openxmlformats.org/officeDocument/2006/relationships/slide" Target="slides/slide54.xml"/><Relationship Id="rId65" Type="http://schemas.openxmlformats.org/officeDocument/2006/relationships/slide" Target="slides/slide55.xml"/><Relationship Id="rId66" Type="http://schemas.openxmlformats.org/officeDocument/2006/relationships/slide" Target="slides/slide56.xml"/><Relationship Id="rId67" Type="http://schemas.openxmlformats.org/officeDocument/2006/relationships/slide" Target="slides/slide57.xml"/><Relationship Id="rId68" Type="http://schemas.openxmlformats.org/officeDocument/2006/relationships/slide" Target="slides/slide58.xml"/><Relationship Id="rId69" Type="http://schemas.openxmlformats.org/officeDocument/2006/relationships/slide" Target="slides/slide59.xml"/><Relationship Id="rId70" Type="http://schemas.openxmlformats.org/officeDocument/2006/relationships/slide" Target="slides/slide60.xml"/><Relationship Id="rId71" Type="http://schemas.openxmlformats.org/officeDocument/2006/relationships/slide" Target="slides/slide61.xml"/><Relationship Id="rId72" Type="http://schemas.openxmlformats.org/officeDocument/2006/relationships/slide" Target="slides/slide62.xml"/><Relationship Id="rId73" Type="http://schemas.openxmlformats.org/officeDocument/2006/relationships/slide" Target="slides/slide63.xml"/><Relationship Id="rId74" Type="http://schemas.openxmlformats.org/officeDocument/2006/relationships/slide" Target="slides/slide64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9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Click to move the slide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GB" sz="2000" spc="-1" strike="noStrike">
                <a:latin typeface="Arial"/>
              </a:rPr>
              <a:t>Click to edit the notes format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33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GB" sz="1400" spc="-1" strike="noStrike">
                <a:latin typeface="Times New Roman"/>
              </a:rPr>
              <a:t>&lt;header&gt;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33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GB" sz="1400" spc="-1" strike="noStrike">
                <a:latin typeface="Times New Roman"/>
              </a:rPr>
              <a:t>&lt;date/time&gt;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33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GB" sz="1400" spc="-1" strike="noStrike">
                <a:latin typeface="Times New Roman"/>
              </a:rPr>
              <a:t>&lt;footer&gt;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33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1A6E5A0F-D15F-4418-B742-FFBFC10005B2}" type="slidenum">
              <a:rPr b="0" lang="en-GB" sz="1400" spc="-1" strike="noStrike">
                <a:latin typeface="Times New Roman"/>
              </a:rPr>
              <a:t>&lt;number&gt;</a:t>
            </a:fld>
            <a:endParaRPr b="0" lang="en-GB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hyperlink" Target="http://ccat.sas.upenn.edu/arth/zoser/zoser.html" TargetMode="External"/><Relationship Id="rId2" Type="http://schemas.openxmlformats.org/officeDocument/2006/relationships/slide" Target="../slides/slide14.xml"/><Relationship Id="rId3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
</Relationships>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sldImg"/>
          </p:nvPr>
        </p:nvSpPr>
        <p:spPr>
          <a:xfrm>
            <a:off x="1093320" y="898200"/>
            <a:ext cx="5634000" cy="4481640"/>
          </a:xfrm>
          <a:prstGeom prst="rect">
            <a:avLst/>
          </a:prstGeom>
        </p:spPr>
      </p:sp>
      <p:sp>
        <p:nvSpPr>
          <p:cNvPr id="603" name="PlaceHolder 2"/>
          <p:cNvSpPr>
            <a:spLocks noGrp="1"/>
          </p:cNvSpPr>
          <p:nvPr>
            <p:ph type="body"/>
          </p:nvPr>
        </p:nvSpPr>
        <p:spPr>
          <a:xfrm>
            <a:off x="781920" y="5683680"/>
            <a:ext cx="6257160" cy="5380920"/>
          </a:xfrm>
          <a:prstGeom prst="rect">
            <a:avLst/>
          </a:prstGeom>
        </p:spPr>
        <p:txBody>
          <a:bodyPr lIns="99000" rIns="99000" tIns="49680" bIns="49680">
            <a:noAutofit/>
          </a:bodyPr>
          <a:p>
            <a:pPr marL="216000" indent="-2120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14C production</a:t>
            </a:r>
            <a:endParaRPr b="0" lang="en-GB" sz="2000" spc="-1" strike="noStrike">
              <a:latin typeface="Arial"/>
            </a:endParaRPr>
          </a:p>
          <a:p>
            <a:pPr marL="216000" indent="-2120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Exchange with reservoirs</a:t>
            </a:r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PlaceHolder 1"/>
          <p:cNvSpPr>
            <a:spLocks noGrp="1"/>
          </p:cNvSpPr>
          <p:nvPr>
            <p:ph type="sldImg"/>
          </p:nvPr>
        </p:nvSpPr>
        <p:spPr>
          <a:xfrm>
            <a:off x="1093320" y="898200"/>
            <a:ext cx="5634000" cy="4481640"/>
          </a:xfrm>
          <a:prstGeom prst="rect">
            <a:avLst/>
          </a:prstGeom>
        </p:spPr>
      </p:sp>
      <p:sp>
        <p:nvSpPr>
          <p:cNvPr id="605" name="PlaceHolder 2"/>
          <p:cNvSpPr>
            <a:spLocks noGrp="1"/>
          </p:cNvSpPr>
          <p:nvPr>
            <p:ph type="body"/>
          </p:nvPr>
        </p:nvSpPr>
        <p:spPr>
          <a:xfrm>
            <a:off x="781920" y="5683680"/>
            <a:ext cx="6257160" cy="5380920"/>
          </a:xfrm>
          <a:prstGeom prst="rect">
            <a:avLst/>
          </a:prstGeom>
        </p:spPr>
        <p:txBody>
          <a:bodyPr lIns="99000" rIns="99000" tIns="49680" bIns="49680">
            <a:noAutofit/>
          </a:bodyPr>
          <a:p>
            <a:pPr marL="216000" indent="-2120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14C production</a:t>
            </a:r>
            <a:endParaRPr b="0" lang="en-GB" sz="2000" spc="-1" strike="noStrike">
              <a:latin typeface="Arial"/>
            </a:endParaRPr>
          </a:p>
          <a:p>
            <a:pPr marL="216000" indent="-21204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Exchange with reservoirs</a:t>
            </a:r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TextShape 1_3"/>
          <p:cNvSpPr/>
          <p:nvPr/>
        </p:nvSpPr>
        <p:spPr>
          <a:xfrm>
            <a:off x="4282200" y="10155600"/>
            <a:ext cx="3273840" cy="53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901317EC-F569-4842-961D-500EAE53E6F8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63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607" name="PlaceHolder 1"/>
          <p:cNvSpPr>
            <a:spLocks noGrp="1"/>
          </p:cNvSpPr>
          <p:nvPr>
            <p:ph type="sldImg"/>
          </p:nvPr>
        </p:nvSpPr>
        <p:spPr>
          <a:xfrm>
            <a:off x="1260000" y="801720"/>
            <a:ext cx="5037840" cy="4007160"/>
          </a:xfrm>
          <a:prstGeom prst="rect">
            <a:avLst/>
          </a:prstGeom>
        </p:spPr>
      </p:sp>
      <p:sp>
        <p:nvSpPr>
          <p:cNvPr id="60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840" cy="4809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20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sample of acacia wood from the tomb of the pharaoh </a:t>
            </a:r>
            <a:r>
              <a:rPr b="0" lang="en-GB" sz="2000" spc="-1" strike="noStrike" u="sng">
                <a:solidFill>
                  <a:srgbClr val="000000"/>
                </a:solidFill>
                <a:uFillTx/>
                <a:latin typeface="Arial"/>
                <a:hlinkClick r:id="rId1"/>
              </a:rPr>
              <a:t>Zoser 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(or Djoser; 3rd Dynasty, ca. 2700-2600 BC) was obtained and dated. Libby reasoned that since the half-life of C14 was 5568 years, they should obtain a C14 concentration of about 50% that which was found in living wood (see Libby, 1949 for further details). The results they obtained indicated this was the case. </a:t>
            </a:r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TextShape 1_4"/>
          <p:cNvSpPr/>
          <p:nvPr/>
        </p:nvSpPr>
        <p:spPr>
          <a:xfrm>
            <a:off x="4282200" y="10155600"/>
            <a:ext cx="3273840" cy="53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4978AD16-5258-4B52-8A48-7239498F563E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63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610" name="PlaceHolder 1"/>
          <p:cNvSpPr>
            <a:spLocks noGrp="1"/>
          </p:cNvSpPr>
          <p:nvPr>
            <p:ph type="sldImg"/>
          </p:nvPr>
        </p:nvSpPr>
        <p:spPr>
          <a:xfrm>
            <a:off x="1260000" y="801720"/>
            <a:ext cx="5037840" cy="4007160"/>
          </a:xfrm>
          <a:prstGeom prst="rect">
            <a:avLst/>
          </a:prstGeom>
        </p:spPr>
      </p:sp>
      <p:sp>
        <p:nvSpPr>
          <p:cNvPr id="61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840" cy="4809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200">
              <a:lnSpc>
                <a:spcPct val="100000"/>
              </a:lnSpc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de Vries found that 17-th century wood had a 2% higher activity than 19th century wood. </a:t>
            </a:r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TextShape 1_10"/>
          <p:cNvSpPr/>
          <p:nvPr/>
        </p:nvSpPr>
        <p:spPr>
          <a:xfrm>
            <a:off x="4282200" y="10155600"/>
            <a:ext cx="3273840" cy="53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7D898D9D-2C3C-47B8-BDFD-2ABB8098EBB0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63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613" name="PlaceHolder 1"/>
          <p:cNvSpPr>
            <a:spLocks noGrp="1"/>
          </p:cNvSpPr>
          <p:nvPr>
            <p:ph type="sldImg"/>
          </p:nvPr>
        </p:nvSpPr>
        <p:spPr>
          <a:xfrm>
            <a:off x="1260000" y="801720"/>
            <a:ext cx="5037840" cy="4007160"/>
          </a:xfrm>
          <a:prstGeom prst="rect">
            <a:avLst/>
          </a:prstGeom>
        </p:spPr>
      </p:sp>
      <p:sp>
        <p:nvSpPr>
          <p:cNvPr id="61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840" cy="4809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TextShape 1_7"/>
          <p:cNvSpPr/>
          <p:nvPr/>
        </p:nvSpPr>
        <p:spPr>
          <a:xfrm>
            <a:off x="4282200" y="10155600"/>
            <a:ext cx="3273840" cy="53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7E30794D-71E4-4683-8651-D52938C6F2DD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616" name="PlaceHolder 1"/>
          <p:cNvSpPr>
            <a:spLocks noGrp="1"/>
          </p:cNvSpPr>
          <p:nvPr>
            <p:ph type="sldImg"/>
          </p:nvPr>
        </p:nvSpPr>
        <p:spPr>
          <a:xfrm>
            <a:off x="1260000" y="801720"/>
            <a:ext cx="5037840" cy="4007160"/>
          </a:xfrm>
          <a:prstGeom prst="rect">
            <a:avLst/>
          </a:prstGeom>
        </p:spPr>
      </p:sp>
      <p:sp>
        <p:nvSpPr>
          <p:cNvPr id="61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840" cy="4809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CustomShape 1_2"/>
          <p:cNvSpPr/>
          <p:nvPr/>
        </p:nvSpPr>
        <p:spPr>
          <a:xfrm>
            <a:off x="4281480" y="10155240"/>
            <a:ext cx="3274200" cy="53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B37E399-5203-41E7-B6B9-B497939ED508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619" name="PlaceHolder 1"/>
          <p:cNvSpPr>
            <a:spLocks noGrp="1"/>
          </p:cNvSpPr>
          <p:nvPr>
            <p:ph type="sldImg"/>
          </p:nvPr>
        </p:nvSpPr>
        <p:spPr>
          <a:xfrm>
            <a:off x="1143000" y="693720"/>
            <a:ext cx="4564800" cy="3423240"/>
          </a:xfrm>
          <a:prstGeom prst="rect">
            <a:avLst/>
          </a:prstGeom>
        </p:spPr>
      </p:sp>
      <p:sp>
        <p:nvSpPr>
          <p:cNvPr id="620" name="PlaceHolder 2"/>
          <p:cNvSpPr>
            <a:spLocks noGrp="1"/>
          </p:cNvSpPr>
          <p:nvPr>
            <p:ph type="body"/>
          </p:nvPr>
        </p:nvSpPr>
        <p:spPr>
          <a:xfrm>
            <a:off x="686520" y="4342680"/>
            <a:ext cx="5484240" cy="411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CustomShape 1_12"/>
          <p:cNvSpPr/>
          <p:nvPr/>
        </p:nvSpPr>
        <p:spPr>
          <a:xfrm>
            <a:off x="4281480" y="10155240"/>
            <a:ext cx="3274200" cy="53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27692680-577F-4AAE-9CF5-88ABB819E688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622" name="PlaceHolder 1"/>
          <p:cNvSpPr>
            <a:spLocks noGrp="1"/>
          </p:cNvSpPr>
          <p:nvPr>
            <p:ph type="sldImg"/>
          </p:nvPr>
        </p:nvSpPr>
        <p:spPr>
          <a:xfrm>
            <a:off x="1143000" y="693720"/>
            <a:ext cx="4564800" cy="3423240"/>
          </a:xfrm>
          <a:prstGeom prst="rect">
            <a:avLst/>
          </a:prstGeom>
        </p:spPr>
      </p:sp>
      <p:sp>
        <p:nvSpPr>
          <p:cNvPr id="623" name="PlaceHolder 2"/>
          <p:cNvSpPr>
            <a:spLocks noGrp="1"/>
          </p:cNvSpPr>
          <p:nvPr>
            <p:ph type="body"/>
          </p:nvPr>
        </p:nvSpPr>
        <p:spPr>
          <a:xfrm>
            <a:off x="686520" y="4342680"/>
            <a:ext cx="5484240" cy="411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CustomShape 1_16"/>
          <p:cNvSpPr/>
          <p:nvPr/>
        </p:nvSpPr>
        <p:spPr>
          <a:xfrm>
            <a:off x="4281480" y="10155240"/>
            <a:ext cx="3274200" cy="53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5FD6DDF-276E-4A56-B5B9-02E16FB7FE1C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625" name="PlaceHolder 1"/>
          <p:cNvSpPr>
            <a:spLocks noGrp="1"/>
          </p:cNvSpPr>
          <p:nvPr>
            <p:ph type="sldImg"/>
          </p:nvPr>
        </p:nvSpPr>
        <p:spPr>
          <a:xfrm>
            <a:off x="1143000" y="693720"/>
            <a:ext cx="4564800" cy="3423240"/>
          </a:xfrm>
          <a:prstGeom prst="rect">
            <a:avLst/>
          </a:prstGeom>
        </p:spPr>
      </p:sp>
      <p:sp>
        <p:nvSpPr>
          <p:cNvPr id="626" name="PlaceHolder 2"/>
          <p:cNvSpPr>
            <a:spLocks noGrp="1"/>
          </p:cNvSpPr>
          <p:nvPr>
            <p:ph type="body"/>
          </p:nvPr>
        </p:nvSpPr>
        <p:spPr>
          <a:xfrm>
            <a:off x="686520" y="4342680"/>
            <a:ext cx="5484240" cy="411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CustomShape 1_18"/>
          <p:cNvSpPr/>
          <p:nvPr/>
        </p:nvSpPr>
        <p:spPr>
          <a:xfrm>
            <a:off x="4281480" y="10155240"/>
            <a:ext cx="3274200" cy="53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3A70873C-DB0D-4C9E-8CF9-7CF4E1FE8B3F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628" name="PlaceHolder 1"/>
          <p:cNvSpPr>
            <a:spLocks noGrp="1"/>
          </p:cNvSpPr>
          <p:nvPr>
            <p:ph type="sldImg"/>
          </p:nvPr>
        </p:nvSpPr>
        <p:spPr>
          <a:xfrm>
            <a:off x="1143000" y="693720"/>
            <a:ext cx="4564800" cy="3423240"/>
          </a:xfrm>
          <a:prstGeom prst="rect">
            <a:avLst/>
          </a:prstGeom>
        </p:spPr>
      </p:sp>
      <p:sp>
        <p:nvSpPr>
          <p:cNvPr id="629" name="PlaceHolder 2"/>
          <p:cNvSpPr>
            <a:spLocks noGrp="1"/>
          </p:cNvSpPr>
          <p:nvPr>
            <p:ph type="body"/>
          </p:nvPr>
        </p:nvSpPr>
        <p:spPr>
          <a:xfrm>
            <a:off x="686520" y="4342680"/>
            <a:ext cx="5484240" cy="411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CustomShape 1_20"/>
          <p:cNvSpPr/>
          <p:nvPr/>
        </p:nvSpPr>
        <p:spPr>
          <a:xfrm>
            <a:off x="4281480" y="10155240"/>
            <a:ext cx="3274200" cy="53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D9880CE0-6FC6-4EFC-AC1B-240E59118614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631" name="PlaceHolder 1"/>
          <p:cNvSpPr>
            <a:spLocks noGrp="1"/>
          </p:cNvSpPr>
          <p:nvPr>
            <p:ph type="sldImg"/>
          </p:nvPr>
        </p:nvSpPr>
        <p:spPr>
          <a:xfrm>
            <a:off x="1143000" y="693720"/>
            <a:ext cx="4564800" cy="3423240"/>
          </a:xfrm>
          <a:prstGeom prst="rect">
            <a:avLst/>
          </a:prstGeom>
        </p:spPr>
      </p:sp>
      <p:sp>
        <p:nvSpPr>
          <p:cNvPr id="632" name="PlaceHolder 2"/>
          <p:cNvSpPr>
            <a:spLocks noGrp="1"/>
          </p:cNvSpPr>
          <p:nvPr>
            <p:ph type="body"/>
          </p:nvPr>
        </p:nvSpPr>
        <p:spPr>
          <a:xfrm>
            <a:off x="686520" y="4342680"/>
            <a:ext cx="5484240" cy="411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CustomShape 1_22"/>
          <p:cNvSpPr/>
          <p:nvPr/>
        </p:nvSpPr>
        <p:spPr>
          <a:xfrm>
            <a:off x="4281480" y="10155240"/>
            <a:ext cx="3274200" cy="53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37E20947-DF9A-4A51-9E3B-F2F9431F2F3F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634" name="PlaceHolder 1"/>
          <p:cNvSpPr>
            <a:spLocks noGrp="1"/>
          </p:cNvSpPr>
          <p:nvPr>
            <p:ph type="sldImg"/>
          </p:nvPr>
        </p:nvSpPr>
        <p:spPr>
          <a:xfrm>
            <a:off x="1143000" y="693720"/>
            <a:ext cx="4564800" cy="3423240"/>
          </a:xfrm>
          <a:prstGeom prst="rect">
            <a:avLst/>
          </a:prstGeom>
        </p:spPr>
      </p:sp>
      <p:sp>
        <p:nvSpPr>
          <p:cNvPr id="635" name="PlaceHolder 2"/>
          <p:cNvSpPr>
            <a:spLocks noGrp="1"/>
          </p:cNvSpPr>
          <p:nvPr>
            <p:ph type="body"/>
          </p:nvPr>
        </p:nvSpPr>
        <p:spPr>
          <a:xfrm>
            <a:off x="686520" y="4342680"/>
            <a:ext cx="5484240" cy="4111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4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Rectangle 9"/>
          <p:cNvSpPr/>
          <p:nvPr/>
        </p:nvSpPr>
        <p:spPr>
          <a:xfrm>
            <a:off x="4282200" y="10155240"/>
            <a:ext cx="3274560" cy="53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93000"/>
              </a:lnSpc>
              <a:tabLst>
                <a:tab algn="l" pos="723960"/>
                <a:tab algn="l" pos="1447920"/>
                <a:tab algn="l" pos="2171880"/>
                <a:tab algn="l" pos="2895480"/>
              </a:tabLst>
            </a:pPr>
            <a:fld id="{8BF47A90-D0F4-4591-8C65-11416418DE94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637" name="Text Box 1_1"/>
          <p:cNvSpPr/>
          <p:nvPr/>
        </p:nvSpPr>
        <p:spPr>
          <a:xfrm>
            <a:off x="1387440" y="937080"/>
            <a:ext cx="5551560" cy="46875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38" name="PlaceHolder 1"/>
          <p:cNvSpPr>
            <a:spLocks noGrp="1"/>
          </p:cNvSpPr>
          <p:nvPr>
            <p:ph type="body"/>
          </p:nvPr>
        </p:nvSpPr>
        <p:spPr>
          <a:xfrm>
            <a:off x="857520" y="5585040"/>
            <a:ext cx="6853320" cy="529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5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Rectangle 11"/>
          <p:cNvSpPr/>
          <p:nvPr/>
        </p:nvSpPr>
        <p:spPr>
          <a:xfrm>
            <a:off x="4282200" y="10155240"/>
            <a:ext cx="3274560" cy="53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9DB932AA-3745-41CF-A29A-1DFF5487C105}" type="slidenum">
              <a:rPr b="0" lang="en-GB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640" name="PlaceHolder 1"/>
          <p:cNvSpPr>
            <a:spLocks noGrp="1"/>
          </p:cNvSpPr>
          <p:nvPr>
            <p:ph type="sldImg"/>
          </p:nvPr>
        </p:nvSpPr>
        <p:spPr>
          <a:xfrm>
            <a:off x="587880" y="892440"/>
            <a:ext cx="7390800" cy="4409280"/>
          </a:xfrm>
          <a:prstGeom prst="rect">
            <a:avLst/>
          </a:prstGeom>
        </p:spPr>
      </p:sp>
      <p:sp>
        <p:nvSpPr>
          <p:cNvPr id="641" name="PlaceHolder 2"/>
          <p:cNvSpPr>
            <a:spLocks noGrp="1"/>
          </p:cNvSpPr>
          <p:nvPr>
            <p:ph type="body"/>
          </p:nvPr>
        </p:nvSpPr>
        <p:spPr>
          <a:xfrm>
            <a:off x="855360" y="5585040"/>
            <a:ext cx="6853320" cy="5186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4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9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40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41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2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7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8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9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1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1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48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53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54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55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8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86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91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92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93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1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19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2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24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29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30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31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1"/>
          <p:cNvGrpSpPr/>
          <p:nvPr/>
        </p:nvGrpSpPr>
        <p:grpSpPr>
          <a:xfrm>
            <a:off x="0" y="188640"/>
            <a:ext cx="2180520" cy="5485320"/>
            <a:chOff x="0" y="188640"/>
            <a:chExt cx="2180520" cy="5485320"/>
          </a:xfrm>
        </p:grpSpPr>
        <p:sp>
          <p:nvSpPr>
            <p:cNvPr id="77" name="CustomShape 2"/>
            <p:cNvSpPr/>
            <p:nvPr/>
          </p:nvSpPr>
          <p:spPr>
            <a:xfrm>
              <a:off x="0" y="2128320"/>
              <a:ext cx="73440" cy="51444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" name="CustomShape 3"/>
            <p:cNvSpPr/>
            <p:nvPr/>
          </p:nvSpPr>
          <p:spPr>
            <a:xfrm>
              <a:off x="98640" y="2609280"/>
              <a:ext cx="491760" cy="191664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" name="CustomShape 4"/>
            <p:cNvSpPr/>
            <p:nvPr/>
          </p:nvSpPr>
          <p:spPr>
            <a:xfrm>
              <a:off x="618120" y="4502880"/>
              <a:ext cx="463320" cy="117108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" name="CustomShape 5"/>
            <p:cNvSpPr/>
            <p:nvPr/>
          </p:nvSpPr>
          <p:spPr>
            <a:xfrm>
              <a:off x="735120" y="5376960"/>
              <a:ext cx="127800" cy="29700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" name="CustomShape 6"/>
            <p:cNvSpPr/>
            <p:nvPr/>
          </p:nvSpPr>
          <p:spPr>
            <a:xfrm>
              <a:off x="77040" y="2646000"/>
              <a:ext cx="626040" cy="274896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" name="CustomShape 7"/>
            <p:cNvSpPr/>
            <p:nvPr/>
          </p:nvSpPr>
          <p:spPr>
            <a:xfrm>
              <a:off x="17280" y="188640"/>
              <a:ext cx="77760" cy="241740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" name="CustomShape 8"/>
            <p:cNvSpPr/>
            <p:nvPr/>
          </p:nvSpPr>
          <p:spPr>
            <a:xfrm>
              <a:off x="60120" y="2433600"/>
              <a:ext cx="56520" cy="40500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" name="CustomShape 9"/>
            <p:cNvSpPr/>
            <p:nvPr/>
          </p:nvSpPr>
          <p:spPr>
            <a:xfrm>
              <a:off x="589680" y="4529160"/>
              <a:ext cx="141840" cy="84456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" name="CustomShape 10"/>
            <p:cNvSpPr/>
            <p:nvPr/>
          </p:nvSpPr>
          <p:spPr>
            <a:xfrm>
              <a:off x="594000" y="1156320"/>
              <a:ext cx="1586520" cy="334332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" name="CustomShape 11"/>
            <p:cNvSpPr/>
            <p:nvPr/>
          </p:nvSpPr>
          <p:spPr>
            <a:xfrm>
              <a:off x="706680" y="5398200"/>
              <a:ext cx="120600" cy="27576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" name="CustomShape 12"/>
            <p:cNvSpPr/>
            <p:nvPr/>
          </p:nvSpPr>
          <p:spPr>
            <a:xfrm>
              <a:off x="589680" y="4430880"/>
              <a:ext cx="24840" cy="17964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" name="CustomShape 13"/>
            <p:cNvSpPr/>
            <p:nvPr/>
          </p:nvSpPr>
          <p:spPr>
            <a:xfrm>
              <a:off x="650880" y="5162400"/>
              <a:ext cx="179280" cy="51156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9" name="Group 14"/>
          <p:cNvGrpSpPr/>
          <p:nvPr/>
        </p:nvGrpSpPr>
        <p:grpSpPr>
          <a:xfrm>
            <a:off x="22320" y="0"/>
            <a:ext cx="2148480" cy="5662440"/>
            <a:chOff x="22320" y="0"/>
            <a:chExt cx="2148480" cy="5662440"/>
          </a:xfrm>
        </p:grpSpPr>
        <p:sp>
          <p:nvSpPr>
            <p:cNvPr id="90" name="CustomShape 15"/>
            <p:cNvSpPr/>
            <p:nvPr/>
          </p:nvSpPr>
          <p:spPr>
            <a:xfrm>
              <a:off x="22320" y="0"/>
              <a:ext cx="447840" cy="363564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" name="CustomShape 16"/>
            <p:cNvSpPr/>
            <p:nvPr/>
          </p:nvSpPr>
          <p:spPr>
            <a:xfrm>
              <a:off x="499680" y="3568680"/>
              <a:ext cx="383040" cy="130320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" name="CustomShape 17"/>
            <p:cNvSpPr/>
            <p:nvPr/>
          </p:nvSpPr>
          <p:spPr>
            <a:xfrm>
              <a:off x="916200" y="4846680"/>
              <a:ext cx="390240" cy="81576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" name="CustomShape 18"/>
            <p:cNvSpPr/>
            <p:nvPr/>
          </p:nvSpPr>
          <p:spPr>
            <a:xfrm>
              <a:off x="473760" y="3608280"/>
              <a:ext cx="500400" cy="184500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" name="CustomShape 19"/>
            <p:cNvSpPr/>
            <p:nvPr/>
          </p:nvSpPr>
          <p:spPr>
            <a:xfrm>
              <a:off x="424440" y="1065960"/>
              <a:ext cx="155520" cy="249948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" name="CustomShape 20"/>
            <p:cNvSpPr/>
            <p:nvPr/>
          </p:nvSpPr>
          <p:spPr>
            <a:xfrm>
              <a:off x="1012680" y="5432760"/>
              <a:ext cx="118800" cy="22968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" name="CustomShape 21"/>
            <p:cNvSpPr/>
            <p:nvPr/>
          </p:nvSpPr>
          <p:spPr>
            <a:xfrm>
              <a:off x="456120" y="3395880"/>
              <a:ext cx="71640" cy="41976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" name="CustomShape 22"/>
            <p:cNvSpPr/>
            <p:nvPr/>
          </p:nvSpPr>
          <p:spPr>
            <a:xfrm>
              <a:off x="886680" y="2600640"/>
              <a:ext cx="1284120" cy="224280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" name="CustomShape 23"/>
            <p:cNvSpPr/>
            <p:nvPr/>
          </p:nvSpPr>
          <p:spPr>
            <a:xfrm>
              <a:off x="977400" y="5456520"/>
              <a:ext cx="106560" cy="20592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" name="CustomShape 24"/>
            <p:cNvSpPr/>
            <p:nvPr/>
          </p:nvSpPr>
          <p:spPr>
            <a:xfrm>
              <a:off x="886680" y="4875120"/>
              <a:ext cx="122400" cy="55440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" name="CustomShape 25"/>
            <p:cNvSpPr/>
            <p:nvPr/>
          </p:nvSpPr>
          <p:spPr>
            <a:xfrm>
              <a:off x="886680" y="4772520"/>
              <a:ext cx="31320" cy="18504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" name="CustomShape 26"/>
            <p:cNvSpPr/>
            <p:nvPr/>
          </p:nvSpPr>
          <p:spPr>
            <a:xfrm>
              <a:off x="916200" y="5226840"/>
              <a:ext cx="189000" cy="43560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2" name="CustomShape 27"/>
          <p:cNvSpPr/>
          <p:nvPr/>
        </p:nvSpPr>
        <p:spPr>
          <a:xfrm>
            <a:off x="360" y="360"/>
            <a:ext cx="198000" cy="5666760"/>
          </a:xfrm>
          <a:prstGeom prst="rect">
            <a:avLst/>
          </a:prstGeom>
          <a:solidFill>
            <a:srgbClr val="766f54"/>
          </a:solidFill>
          <a:ln w="9360">
            <a:noFill/>
          </a:ln>
          <a:effectLst>
            <a:outerShdw blurRad="38160" dir="5400000" dist="2556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03" name="CustomShape 28"/>
          <p:cNvSpPr/>
          <p:nvPr/>
        </p:nvSpPr>
        <p:spPr>
          <a:xfrm flipV="1">
            <a:off x="360" y="580320"/>
            <a:ext cx="1494000" cy="416880"/>
          </a:xfrm>
          <a:custGeom>
            <a:avLst/>
            <a:gdLst/>
            <a:ah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rgbClr val="a5301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1800" spc="-1" strike="noStrike">
                <a:latin typeface="Arial"/>
              </a:rPr>
              <a:t>Click to edit the title text format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tif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jpe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4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4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3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3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37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6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slideLayout" Target="../slideLayouts/slideLayout6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37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3.gif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jpe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6.gif"/><Relationship Id="rId2" Type="http://schemas.openxmlformats.org/officeDocument/2006/relationships/slideLayout" Target="../slideLayouts/slideLayout7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37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37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slideLayout" Target="../slideLayouts/slideLayout37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slideLayout" Target="../slideLayouts/slideLayout37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slideLayout" Target="../slideLayouts/slideLayout37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slideLayout" Target="../slideLayouts/slideLayout37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68.gif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4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69.gif"/><Relationship Id="rId2" Type="http://schemas.openxmlformats.org/officeDocument/2006/relationships/slideLayout" Target="../slideLayouts/slideLayout89.xml"/><Relationship Id="rId3" Type="http://schemas.openxmlformats.org/officeDocument/2006/relationships/notesSlide" Target="../notesSlides/notesSlide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70.gif"/><Relationship Id="rId2" Type="http://schemas.openxmlformats.org/officeDocument/2006/relationships/image" Target="../media/image71.gif"/><Relationship Id="rId3" Type="http://schemas.openxmlformats.org/officeDocument/2006/relationships/image" Target="../media/image72.gif"/><Relationship Id="rId4" Type="http://schemas.openxmlformats.org/officeDocument/2006/relationships/slideLayout" Target="../slideLayouts/slideLayout73.xml"/><Relationship Id="rId5" Type="http://schemas.openxmlformats.org/officeDocument/2006/relationships/notesSlide" Target="../notesSlides/notesSlide50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Relationship Id="rId3" Type="http://schemas.openxmlformats.org/officeDocument/2006/relationships/slideLayout" Target="../slideLayouts/slideLayout89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89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77.png"/><Relationship Id="rId3" Type="http://schemas.openxmlformats.org/officeDocument/2006/relationships/slideLayout" Target="../slideLayouts/slideLayout89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78.gif"/><Relationship Id="rId2" Type="http://schemas.openxmlformats.org/officeDocument/2006/relationships/slideLayout" Target="../slideLayouts/slideLayout1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slideLayout" Target="../slideLayouts/slideLayout1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slideLayout" Target="../slideLayouts/slideLayout1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slideLayout" Target="../slideLayouts/slideLayout1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slideLayout" Target="../slideLayouts/slideLayout1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image" Target="../media/image85.gif"/><Relationship Id="rId3" Type="http://schemas.openxmlformats.org/officeDocument/2006/relationships/slideLayout" Target="../slideLayouts/slideLayout1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slideLayout" Target="../slideLayouts/slideLayout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slideLayout" Target="../slideLayouts/slideLayout1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slideLayout" Target="../slideLayouts/slideLayout1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gif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"/>
          <p:cNvSpPr/>
          <p:nvPr/>
        </p:nvSpPr>
        <p:spPr>
          <a:xfrm>
            <a:off x="504000" y="133200"/>
            <a:ext cx="9070200" cy="249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GSA Short Course</a:t>
            </a:r>
            <a:br/>
            <a:r>
              <a:rPr b="0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Age-Depth Modeling</a:t>
            </a:r>
            <a:br/>
            <a:r>
              <a:rPr b="0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of Sedimentary Deposits</a:t>
            </a:r>
            <a:br/>
            <a:endParaRPr b="0" lang="en-GB" sz="4400" spc="-1" strike="noStrike">
              <a:latin typeface="Arial"/>
            </a:endParaRPr>
          </a:p>
        </p:txBody>
      </p:sp>
      <p:sp>
        <p:nvSpPr>
          <p:cNvPr id="339" name=""/>
          <p:cNvSpPr/>
          <p:nvPr/>
        </p:nvSpPr>
        <p:spPr>
          <a:xfrm>
            <a:off x="504000" y="1752120"/>
            <a:ext cx="9070200" cy="328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Session 1</a:t>
            </a:r>
            <a:endParaRPr b="0" lang="en-GB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Radiocarbon dating and calibration</a:t>
            </a:r>
            <a:endParaRPr b="0" lang="en-GB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Intro to age-modeling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340" name="" descr=""/>
          <p:cNvPicPr/>
          <p:nvPr/>
        </p:nvPicPr>
        <p:blipFill>
          <a:blip r:embed="rId1"/>
          <a:stretch/>
        </p:blipFill>
        <p:spPr>
          <a:xfrm>
            <a:off x="6671880" y="4320000"/>
            <a:ext cx="3407040" cy="1349640"/>
          </a:xfrm>
          <a:prstGeom prst="rect">
            <a:avLst/>
          </a:prstGeom>
          <a:ln w="0">
            <a:noFill/>
          </a:ln>
        </p:spPr>
      </p:pic>
      <p:pic>
        <p:nvPicPr>
          <p:cNvPr id="341" name="" descr=""/>
          <p:cNvPicPr/>
          <p:nvPr/>
        </p:nvPicPr>
        <p:blipFill>
          <a:blip r:embed="rId2"/>
          <a:stretch/>
        </p:blipFill>
        <p:spPr>
          <a:xfrm>
            <a:off x="2778120" y="4428000"/>
            <a:ext cx="3379320" cy="1169640"/>
          </a:xfrm>
          <a:prstGeom prst="rect">
            <a:avLst/>
          </a:prstGeom>
          <a:ln w="0">
            <a:noFill/>
          </a:ln>
        </p:spPr>
      </p:pic>
      <p:pic>
        <p:nvPicPr>
          <p:cNvPr id="342" name="" descr=""/>
          <p:cNvPicPr/>
          <p:nvPr/>
        </p:nvPicPr>
        <p:blipFill>
          <a:blip r:embed="rId3"/>
          <a:stretch/>
        </p:blipFill>
        <p:spPr>
          <a:xfrm>
            <a:off x="144000" y="4680000"/>
            <a:ext cx="2337840" cy="843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roup 1"/>
          <p:cNvGrpSpPr/>
          <p:nvPr/>
        </p:nvGrpSpPr>
        <p:grpSpPr>
          <a:xfrm>
            <a:off x="2352240" y="188640"/>
            <a:ext cx="5034600" cy="1855080"/>
            <a:chOff x="2352240" y="188640"/>
            <a:chExt cx="5034600" cy="1855080"/>
          </a:xfrm>
        </p:grpSpPr>
        <p:sp>
          <p:nvSpPr>
            <p:cNvPr id="363" name="CustomShape 2_0"/>
            <p:cNvSpPr/>
            <p:nvPr/>
          </p:nvSpPr>
          <p:spPr>
            <a:xfrm>
              <a:off x="2352240" y="188640"/>
              <a:ext cx="1759680" cy="1855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en-GB" sz="2800" spc="-1" strike="noStrike" baseline="30000">
                  <a:solidFill>
                    <a:srgbClr val="ff0000"/>
                  </a:solidFill>
                  <a:latin typeface="Arial"/>
                  <a:ea typeface="DejaVu Sans"/>
                </a:rPr>
                <a:t>14</a:t>
              </a:r>
              <a:r>
                <a:rPr b="1" lang="en-GB" sz="2800" spc="-1" strike="noStrike">
                  <a:solidFill>
                    <a:srgbClr val="ff0000"/>
                  </a:solidFill>
                  <a:latin typeface="Arial"/>
                  <a:ea typeface="DejaVu Sans"/>
                </a:rPr>
                <a:t>N + n</a:t>
              </a:r>
              <a:endParaRPr b="0" lang="en-GB" sz="2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en-GB" sz="2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en-GB" sz="2800" spc="-1" strike="noStrike" baseline="30000">
                  <a:solidFill>
                    <a:srgbClr val="ff0000"/>
                  </a:solidFill>
                  <a:latin typeface="Arial"/>
                  <a:ea typeface="DejaVu Sans"/>
                </a:rPr>
                <a:t>14</a:t>
              </a:r>
              <a:r>
                <a:rPr b="1" lang="en-GB" sz="2800" spc="-1" strike="noStrike">
                  <a:solidFill>
                    <a:srgbClr val="ff0000"/>
                  </a:solidFill>
                  <a:latin typeface="Arial"/>
                  <a:ea typeface="DejaVu Sans"/>
                </a:rPr>
                <a:t>C + O</a:t>
              </a:r>
              <a:r>
                <a:rPr b="1" lang="en-GB" sz="2800" spc="-1" strike="noStrike" baseline="-25000">
                  <a:solidFill>
                    <a:srgbClr val="ff0000"/>
                  </a:solidFill>
                  <a:latin typeface="Arial"/>
                  <a:ea typeface="DejaVu Sans"/>
                </a:rPr>
                <a:t>2</a:t>
              </a:r>
              <a:endParaRPr b="0" lang="en-GB" sz="2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en-GB" sz="2800" spc="-1" strike="noStrike">
                <a:latin typeface="Arial"/>
              </a:endParaRPr>
            </a:p>
          </p:txBody>
        </p:sp>
        <p:sp>
          <p:nvSpPr>
            <p:cNvPr id="364" name="CustomShape 3_0"/>
            <p:cNvSpPr/>
            <p:nvPr/>
          </p:nvSpPr>
          <p:spPr>
            <a:xfrm>
              <a:off x="4367880" y="233280"/>
              <a:ext cx="3018960" cy="136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en-GB" sz="2800" spc="-1" strike="noStrike" baseline="30000">
                  <a:solidFill>
                    <a:srgbClr val="ff0000"/>
                  </a:solidFill>
                  <a:latin typeface="Arial"/>
                  <a:ea typeface="DejaVu Sans"/>
                </a:rPr>
                <a:t>14</a:t>
              </a:r>
              <a:r>
                <a:rPr b="1" lang="en-GB" sz="2800" spc="-1" strike="noStrike">
                  <a:solidFill>
                    <a:srgbClr val="ff0000"/>
                  </a:solidFill>
                  <a:latin typeface="Arial"/>
                  <a:ea typeface="DejaVu Sans"/>
                </a:rPr>
                <a:t>C + p</a:t>
              </a:r>
              <a:endParaRPr b="0" lang="en-GB" sz="2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en-GB" sz="2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en-GB" sz="2800" spc="-1" strike="noStrike">
                <a:latin typeface="Arial"/>
              </a:endParaRPr>
            </a:p>
          </p:txBody>
        </p:sp>
        <p:sp>
          <p:nvSpPr>
            <p:cNvPr id="365" name="CustomShape 4_1"/>
            <p:cNvSpPr/>
            <p:nvPr/>
          </p:nvSpPr>
          <p:spPr>
            <a:xfrm>
              <a:off x="4115880" y="1259640"/>
              <a:ext cx="24768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6" name="CustomShape 5_1"/>
            <p:cNvSpPr/>
            <p:nvPr/>
          </p:nvSpPr>
          <p:spPr>
            <a:xfrm>
              <a:off x="4032000" y="503640"/>
              <a:ext cx="247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67" name="CustomShape 6_1"/>
          <p:cNvSpPr/>
          <p:nvPr/>
        </p:nvSpPr>
        <p:spPr>
          <a:xfrm>
            <a:off x="360" y="0"/>
            <a:ext cx="243108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Cosmic rays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368" name="Picture 8_0" descr=""/>
          <p:cNvPicPr/>
          <p:nvPr/>
        </p:nvPicPr>
        <p:blipFill>
          <a:blip r:embed="rId1"/>
          <a:srcRect l="14062" t="17311" r="0" b="23290"/>
          <a:stretch/>
        </p:blipFill>
        <p:spPr>
          <a:xfrm>
            <a:off x="0" y="1715040"/>
            <a:ext cx="10074240" cy="3950280"/>
          </a:xfrm>
          <a:prstGeom prst="rect">
            <a:avLst/>
          </a:prstGeom>
          <a:ln w="0">
            <a:noFill/>
          </a:ln>
        </p:spPr>
      </p:pic>
      <p:sp>
        <p:nvSpPr>
          <p:cNvPr id="369" name="Line 7_1"/>
          <p:cNvSpPr/>
          <p:nvPr/>
        </p:nvSpPr>
        <p:spPr>
          <a:xfrm>
            <a:off x="6215040" y="1511640"/>
            <a:ext cx="2687400" cy="1889640"/>
          </a:xfrm>
          <a:prstGeom prst="line">
            <a:avLst/>
          </a:prstGeom>
          <a:ln w="38160">
            <a:solidFill>
              <a:srgbClr val="ff33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Line 8_1"/>
          <p:cNvSpPr/>
          <p:nvPr/>
        </p:nvSpPr>
        <p:spPr>
          <a:xfrm flipH="1">
            <a:off x="8231040" y="3778920"/>
            <a:ext cx="936000" cy="94680"/>
          </a:xfrm>
          <a:prstGeom prst="line">
            <a:avLst/>
          </a:prstGeom>
          <a:ln w="38160">
            <a:solidFill>
              <a:srgbClr val="ff33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1" name="CustomShape 9_1"/>
          <p:cNvSpPr/>
          <p:nvPr/>
        </p:nvSpPr>
        <p:spPr>
          <a:xfrm>
            <a:off x="5459400" y="3716280"/>
            <a:ext cx="2305440" cy="126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1599"/>
              </a:spcBef>
            </a:pPr>
            <a:r>
              <a:rPr b="0" lang="en-GB" sz="3200" spc="-1" strike="noStrike" baseline="30000">
                <a:solidFill>
                  <a:srgbClr val="ff0000"/>
                </a:solidFill>
                <a:latin typeface="Arial"/>
                <a:ea typeface="DejaVu Sans"/>
              </a:rPr>
              <a:t>14</a:t>
            </a:r>
            <a:r>
              <a:rPr b="0" lang="en-GB" sz="3200" spc="-1" strike="noStrike">
                <a:solidFill>
                  <a:srgbClr val="ff0000"/>
                </a:solidFill>
                <a:latin typeface="Arial"/>
                <a:ea typeface="DejaVu Sans"/>
              </a:rPr>
              <a:t>C/</a:t>
            </a:r>
            <a:r>
              <a:rPr b="0" lang="en-GB" sz="3200" spc="-1" strike="noStrike" baseline="30000">
                <a:solidFill>
                  <a:srgbClr val="ff0000"/>
                </a:solidFill>
                <a:latin typeface="Arial"/>
                <a:ea typeface="DejaVu Sans"/>
              </a:rPr>
              <a:t>12</a:t>
            </a:r>
            <a:r>
              <a:rPr b="0" lang="en-GB" sz="3200" spc="-1" strike="noStrike">
                <a:solidFill>
                  <a:srgbClr val="ff0000"/>
                </a:solidFill>
                <a:latin typeface="Arial"/>
                <a:ea typeface="DejaVu Sans"/>
              </a:rPr>
              <a:t>C</a:t>
            </a:r>
            <a:endParaRPr b="0" lang="en-GB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r>
              <a:rPr b="0" lang="en-GB" sz="3200" spc="-1" strike="noStrike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372" name="CustomShape 10_1"/>
          <p:cNvSpPr/>
          <p:nvPr/>
        </p:nvSpPr>
        <p:spPr>
          <a:xfrm>
            <a:off x="1175760" y="720"/>
            <a:ext cx="919440" cy="437400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rgbClr val="fabe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CustomShape 11_1"/>
          <p:cNvSpPr/>
          <p:nvPr/>
        </p:nvSpPr>
        <p:spPr>
          <a:xfrm>
            <a:off x="1091880" y="720"/>
            <a:ext cx="1087920" cy="689040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rgbClr val="fabe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CustomShape 12_1"/>
          <p:cNvSpPr/>
          <p:nvPr/>
        </p:nvSpPr>
        <p:spPr>
          <a:xfrm>
            <a:off x="4451760" y="692640"/>
            <a:ext cx="1507680" cy="50004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3108c8"/>
          </a:solidFill>
          <a:ln w="25560">
            <a:solidFill>
              <a:srgbClr val="00967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CustomShape 13_1"/>
          <p:cNvSpPr/>
          <p:nvPr/>
        </p:nvSpPr>
        <p:spPr>
          <a:xfrm rot="10800000">
            <a:off x="4372560" y="1322640"/>
            <a:ext cx="1507680" cy="50004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3108c8"/>
          </a:solidFill>
          <a:ln w="25560">
            <a:solidFill>
              <a:srgbClr val="00967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CustomShape 14_1"/>
          <p:cNvSpPr/>
          <p:nvPr/>
        </p:nvSpPr>
        <p:spPr>
          <a:xfrm>
            <a:off x="4535640" y="1008000"/>
            <a:ext cx="1339920" cy="100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800" spc="-1" strike="noStrike" baseline="30000">
                <a:solidFill>
                  <a:srgbClr val="ff0000"/>
                </a:solidFill>
                <a:latin typeface="Arial"/>
                <a:ea typeface="DejaVu Sans"/>
              </a:rPr>
              <a:t>14</a:t>
            </a:r>
            <a:r>
              <a:rPr b="1" lang="en-GB" sz="2800" spc="-1" strike="noStrike">
                <a:solidFill>
                  <a:srgbClr val="ff0000"/>
                </a:solidFill>
                <a:latin typeface="Arial"/>
                <a:ea typeface="DejaVu Sans"/>
              </a:rPr>
              <a:t>CO</a:t>
            </a:r>
            <a:r>
              <a:rPr b="1" lang="en-GB" sz="2800" spc="-1" strike="noStrike" baseline="-25000">
                <a:solidFill>
                  <a:srgbClr val="ff0000"/>
                </a:solidFill>
                <a:latin typeface="Arial"/>
                <a:ea typeface="DejaVu Sans"/>
              </a:rPr>
              <a:t>2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2800" spc="-1" strike="noStrike">
              <a:latin typeface="Arial"/>
            </a:endParaRPr>
          </a:p>
        </p:txBody>
      </p:sp>
      <p:sp>
        <p:nvSpPr>
          <p:cNvPr id="377" name="CustomShape 15_1"/>
          <p:cNvSpPr/>
          <p:nvPr/>
        </p:nvSpPr>
        <p:spPr>
          <a:xfrm>
            <a:off x="6843960" y="377640"/>
            <a:ext cx="1054440" cy="57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800" spc="-1" strike="noStrike" baseline="30000">
                <a:solidFill>
                  <a:srgbClr val="ff0000"/>
                </a:solidFill>
                <a:latin typeface="Arial"/>
                <a:ea typeface="DejaVu Sans"/>
              </a:rPr>
              <a:t>12</a:t>
            </a:r>
            <a:r>
              <a:rPr b="1" lang="en-GB" sz="2800" spc="-1" strike="noStrike">
                <a:solidFill>
                  <a:srgbClr val="ff0000"/>
                </a:solidFill>
                <a:latin typeface="Arial"/>
                <a:ea typeface="DejaVu Sans"/>
              </a:rPr>
              <a:t>CO</a:t>
            </a:r>
            <a:r>
              <a:rPr b="1" lang="en-GB" sz="2800" spc="-1" strike="noStrike" baseline="-25000">
                <a:solidFill>
                  <a:srgbClr val="ff0000"/>
                </a:solidFill>
                <a:latin typeface="Arial"/>
                <a:ea typeface="DejaVu Sans"/>
              </a:rPr>
              <a:t>2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378" name="CustomShape 16_1"/>
          <p:cNvSpPr/>
          <p:nvPr/>
        </p:nvSpPr>
        <p:spPr>
          <a:xfrm>
            <a:off x="6719400" y="189000"/>
            <a:ext cx="1255680" cy="941040"/>
          </a:xfrm>
          <a:prstGeom prst="ellipse">
            <a:avLst/>
          </a:prstGeom>
          <a:noFill/>
          <a:ln w="25560">
            <a:solidFill>
              <a:srgbClr val="3108c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9" name="CustomShape 17_1"/>
          <p:cNvSpPr/>
          <p:nvPr/>
        </p:nvSpPr>
        <p:spPr>
          <a:xfrm>
            <a:off x="8483400" y="630000"/>
            <a:ext cx="1255680" cy="941040"/>
          </a:xfrm>
          <a:prstGeom prst="ellipse">
            <a:avLst/>
          </a:prstGeom>
          <a:noFill/>
          <a:ln w="25560">
            <a:solidFill>
              <a:srgbClr val="3108c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0" name="CustomShape 18_1"/>
          <p:cNvSpPr/>
          <p:nvPr/>
        </p:nvSpPr>
        <p:spPr>
          <a:xfrm>
            <a:off x="8607960" y="944640"/>
            <a:ext cx="1054440" cy="57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800" spc="-1" strike="noStrike" baseline="30000">
                <a:solidFill>
                  <a:srgbClr val="ff0000"/>
                </a:solidFill>
                <a:latin typeface="Arial"/>
                <a:ea typeface="DejaVu Sans"/>
              </a:rPr>
              <a:t>13</a:t>
            </a:r>
            <a:r>
              <a:rPr b="1" lang="en-GB" sz="2800" spc="-1" strike="noStrike">
                <a:solidFill>
                  <a:srgbClr val="ff0000"/>
                </a:solidFill>
                <a:latin typeface="Arial"/>
                <a:ea typeface="DejaVu Sans"/>
              </a:rPr>
              <a:t>CO</a:t>
            </a:r>
            <a:r>
              <a:rPr b="1" lang="en-GB" sz="2800" spc="-1" strike="noStrike" baseline="-25000">
                <a:solidFill>
                  <a:srgbClr val="ff0000"/>
                </a:solidFill>
                <a:latin typeface="Arial"/>
                <a:ea typeface="DejaVu Sans"/>
              </a:rPr>
              <a:t>2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381" name="CustomShape 19_1"/>
          <p:cNvSpPr/>
          <p:nvPr/>
        </p:nvSpPr>
        <p:spPr>
          <a:xfrm flipH="1" rot="16200000">
            <a:off x="7306920" y="1532880"/>
            <a:ext cx="2011680" cy="1339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82" name="CustomShape 20_1"/>
          <p:cNvSpPr/>
          <p:nvPr/>
        </p:nvSpPr>
        <p:spPr>
          <a:xfrm flipH="1" rot="16200000">
            <a:off x="8366760" y="2340720"/>
            <a:ext cx="1570680" cy="163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" name="Group 1_0"/>
          <p:cNvGrpSpPr/>
          <p:nvPr/>
        </p:nvGrpSpPr>
        <p:grpSpPr>
          <a:xfrm>
            <a:off x="2352240" y="188640"/>
            <a:ext cx="5034600" cy="1855080"/>
            <a:chOff x="2352240" y="188640"/>
            <a:chExt cx="5034600" cy="1855080"/>
          </a:xfrm>
        </p:grpSpPr>
        <p:sp>
          <p:nvSpPr>
            <p:cNvPr id="384" name="CustomShape 2_3"/>
            <p:cNvSpPr/>
            <p:nvPr/>
          </p:nvSpPr>
          <p:spPr>
            <a:xfrm>
              <a:off x="2352240" y="188640"/>
              <a:ext cx="1759680" cy="1855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en-GB" sz="2800" spc="-1" strike="noStrike" baseline="30000">
                  <a:solidFill>
                    <a:srgbClr val="ff0000"/>
                  </a:solidFill>
                  <a:latin typeface="Arial"/>
                  <a:ea typeface="DejaVu Sans"/>
                </a:rPr>
                <a:t>14</a:t>
              </a:r>
              <a:r>
                <a:rPr b="1" lang="en-GB" sz="2800" spc="-1" strike="noStrike">
                  <a:solidFill>
                    <a:srgbClr val="ff0000"/>
                  </a:solidFill>
                  <a:latin typeface="Arial"/>
                  <a:ea typeface="DejaVu Sans"/>
                </a:rPr>
                <a:t>N + n</a:t>
              </a:r>
              <a:endParaRPr b="0" lang="en-GB" sz="2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en-GB" sz="2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en-GB" sz="2800" spc="-1" strike="noStrike" baseline="30000">
                  <a:solidFill>
                    <a:srgbClr val="ff0000"/>
                  </a:solidFill>
                  <a:latin typeface="Arial"/>
                  <a:ea typeface="DejaVu Sans"/>
                </a:rPr>
                <a:t>14</a:t>
              </a:r>
              <a:r>
                <a:rPr b="1" lang="en-GB" sz="2800" spc="-1" strike="noStrike">
                  <a:solidFill>
                    <a:srgbClr val="ff0000"/>
                  </a:solidFill>
                  <a:latin typeface="Arial"/>
                  <a:ea typeface="DejaVu Sans"/>
                </a:rPr>
                <a:t>C + O</a:t>
              </a:r>
              <a:r>
                <a:rPr b="1" lang="en-GB" sz="2800" spc="-1" strike="noStrike" baseline="-25000">
                  <a:solidFill>
                    <a:srgbClr val="ff0000"/>
                  </a:solidFill>
                  <a:latin typeface="Arial"/>
                  <a:ea typeface="DejaVu Sans"/>
                </a:rPr>
                <a:t>2</a:t>
              </a:r>
              <a:endParaRPr b="0" lang="en-GB" sz="2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en-GB" sz="2800" spc="-1" strike="noStrike">
                <a:latin typeface="Arial"/>
              </a:endParaRPr>
            </a:p>
          </p:txBody>
        </p:sp>
        <p:sp>
          <p:nvSpPr>
            <p:cNvPr id="385" name="CustomShape 3_3"/>
            <p:cNvSpPr/>
            <p:nvPr/>
          </p:nvSpPr>
          <p:spPr>
            <a:xfrm>
              <a:off x="4367880" y="233280"/>
              <a:ext cx="3018960" cy="136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en-GB" sz="2800" spc="-1" strike="noStrike" baseline="30000">
                  <a:solidFill>
                    <a:srgbClr val="ff0000"/>
                  </a:solidFill>
                  <a:latin typeface="Arial"/>
                  <a:ea typeface="DejaVu Sans"/>
                </a:rPr>
                <a:t>14</a:t>
              </a:r>
              <a:r>
                <a:rPr b="1" lang="en-GB" sz="2800" spc="-1" strike="noStrike">
                  <a:solidFill>
                    <a:srgbClr val="ff0000"/>
                  </a:solidFill>
                  <a:latin typeface="Arial"/>
                  <a:ea typeface="DejaVu Sans"/>
                </a:rPr>
                <a:t>C + p</a:t>
              </a:r>
              <a:endParaRPr b="0" lang="en-GB" sz="2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en-GB" sz="2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en-GB" sz="2800" spc="-1" strike="noStrike">
                <a:latin typeface="Arial"/>
              </a:endParaRPr>
            </a:p>
          </p:txBody>
        </p:sp>
        <p:sp>
          <p:nvSpPr>
            <p:cNvPr id="386" name="CustomShape 4_0"/>
            <p:cNvSpPr/>
            <p:nvPr/>
          </p:nvSpPr>
          <p:spPr>
            <a:xfrm>
              <a:off x="4115880" y="1259640"/>
              <a:ext cx="24768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7" name="CustomShape 5_0"/>
            <p:cNvSpPr/>
            <p:nvPr/>
          </p:nvSpPr>
          <p:spPr>
            <a:xfrm>
              <a:off x="4032000" y="503640"/>
              <a:ext cx="247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88" name="CustomShape 6_0"/>
          <p:cNvSpPr/>
          <p:nvPr/>
        </p:nvSpPr>
        <p:spPr>
          <a:xfrm>
            <a:off x="360" y="0"/>
            <a:ext cx="243108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Cosmic rays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389" name="Picture 8_1" descr=""/>
          <p:cNvPicPr/>
          <p:nvPr/>
        </p:nvPicPr>
        <p:blipFill>
          <a:blip r:embed="rId1"/>
          <a:srcRect l="14062" t="17311" r="0" b="23290"/>
          <a:stretch/>
        </p:blipFill>
        <p:spPr>
          <a:xfrm>
            <a:off x="0" y="1715040"/>
            <a:ext cx="10074240" cy="3950280"/>
          </a:xfrm>
          <a:prstGeom prst="rect">
            <a:avLst/>
          </a:prstGeom>
          <a:ln w="0">
            <a:noFill/>
          </a:ln>
        </p:spPr>
      </p:pic>
      <p:sp>
        <p:nvSpPr>
          <p:cNvPr id="390" name="Line 7_0"/>
          <p:cNvSpPr/>
          <p:nvPr/>
        </p:nvSpPr>
        <p:spPr>
          <a:xfrm>
            <a:off x="6215040" y="1511640"/>
            <a:ext cx="2687400" cy="1889640"/>
          </a:xfrm>
          <a:prstGeom prst="line">
            <a:avLst/>
          </a:prstGeom>
          <a:ln w="38160">
            <a:solidFill>
              <a:srgbClr val="ff33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91" name="Line 8_0"/>
          <p:cNvSpPr/>
          <p:nvPr/>
        </p:nvSpPr>
        <p:spPr>
          <a:xfrm flipH="1">
            <a:off x="8231040" y="3778920"/>
            <a:ext cx="936000" cy="94680"/>
          </a:xfrm>
          <a:prstGeom prst="line">
            <a:avLst/>
          </a:prstGeom>
          <a:ln w="38160">
            <a:solidFill>
              <a:srgbClr val="ff33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92" name="CustomShape 9_0"/>
          <p:cNvSpPr/>
          <p:nvPr/>
        </p:nvSpPr>
        <p:spPr>
          <a:xfrm>
            <a:off x="5459400" y="3716280"/>
            <a:ext cx="2305440" cy="126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1599"/>
              </a:spcBef>
            </a:pPr>
            <a:r>
              <a:rPr b="0" lang="en-GB" sz="3200" spc="-1" strike="noStrike" baseline="30000">
                <a:solidFill>
                  <a:srgbClr val="ff0000"/>
                </a:solidFill>
                <a:latin typeface="Arial"/>
                <a:ea typeface="DejaVu Sans"/>
              </a:rPr>
              <a:t>14</a:t>
            </a:r>
            <a:r>
              <a:rPr b="0" lang="en-GB" sz="3200" spc="-1" strike="noStrike">
                <a:solidFill>
                  <a:srgbClr val="ff0000"/>
                </a:solidFill>
                <a:latin typeface="Arial"/>
                <a:ea typeface="DejaVu Sans"/>
              </a:rPr>
              <a:t>C/</a:t>
            </a:r>
            <a:r>
              <a:rPr b="0" lang="en-GB" sz="3200" spc="-1" strike="noStrike" baseline="30000">
                <a:solidFill>
                  <a:srgbClr val="ff0000"/>
                </a:solidFill>
                <a:latin typeface="Arial"/>
                <a:ea typeface="DejaVu Sans"/>
              </a:rPr>
              <a:t>12</a:t>
            </a:r>
            <a:r>
              <a:rPr b="0" lang="en-GB" sz="3200" spc="-1" strike="noStrike">
                <a:solidFill>
                  <a:srgbClr val="ff0000"/>
                </a:solidFill>
                <a:latin typeface="Arial"/>
                <a:ea typeface="DejaVu Sans"/>
              </a:rPr>
              <a:t>C</a:t>
            </a:r>
            <a:endParaRPr b="0" lang="en-GB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r>
              <a:rPr b="0" lang="en-GB" sz="3200" spc="-1" strike="noStrike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393" name="CustomShape 10_0"/>
          <p:cNvSpPr/>
          <p:nvPr/>
        </p:nvSpPr>
        <p:spPr>
          <a:xfrm>
            <a:off x="1175760" y="720"/>
            <a:ext cx="919440" cy="437400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rgbClr val="fabe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94" name="CustomShape 11_0"/>
          <p:cNvSpPr/>
          <p:nvPr/>
        </p:nvSpPr>
        <p:spPr>
          <a:xfrm>
            <a:off x="1091880" y="720"/>
            <a:ext cx="1087920" cy="689040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rgbClr val="fabe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95" name="CustomShape 12_0"/>
          <p:cNvSpPr/>
          <p:nvPr/>
        </p:nvSpPr>
        <p:spPr>
          <a:xfrm>
            <a:off x="4451760" y="692640"/>
            <a:ext cx="1507680" cy="50004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3108c8"/>
          </a:solidFill>
          <a:ln w="25560">
            <a:solidFill>
              <a:srgbClr val="00967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6" name="CustomShape 13_0"/>
          <p:cNvSpPr/>
          <p:nvPr/>
        </p:nvSpPr>
        <p:spPr>
          <a:xfrm rot="10800000">
            <a:off x="4372560" y="1322640"/>
            <a:ext cx="1507680" cy="50004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3108c8"/>
          </a:solidFill>
          <a:ln w="25560">
            <a:solidFill>
              <a:srgbClr val="00967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7" name="CustomShape 14_0"/>
          <p:cNvSpPr/>
          <p:nvPr/>
        </p:nvSpPr>
        <p:spPr>
          <a:xfrm>
            <a:off x="4535640" y="1008000"/>
            <a:ext cx="1339920" cy="100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800" spc="-1" strike="noStrike" baseline="30000">
                <a:solidFill>
                  <a:srgbClr val="ff0000"/>
                </a:solidFill>
                <a:latin typeface="Arial"/>
                <a:ea typeface="DejaVu Sans"/>
              </a:rPr>
              <a:t>14</a:t>
            </a:r>
            <a:r>
              <a:rPr b="1" lang="en-GB" sz="2800" spc="-1" strike="noStrike">
                <a:solidFill>
                  <a:srgbClr val="ff0000"/>
                </a:solidFill>
                <a:latin typeface="Arial"/>
                <a:ea typeface="DejaVu Sans"/>
              </a:rPr>
              <a:t>CO</a:t>
            </a:r>
            <a:r>
              <a:rPr b="1" lang="en-GB" sz="2800" spc="-1" strike="noStrike" baseline="-25000">
                <a:solidFill>
                  <a:srgbClr val="ff0000"/>
                </a:solidFill>
                <a:latin typeface="Arial"/>
                <a:ea typeface="DejaVu Sans"/>
              </a:rPr>
              <a:t>2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2800" spc="-1" strike="noStrike">
              <a:latin typeface="Arial"/>
            </a:endParaRPr>
          </a:p>
        </p:txBody>
      </p:sp>
      <p:sp>
        <p:nvSpPr>
          <p:cNvPr id="398" name="CustomShape 15_0"/>
          <p:cNvSpPr/>
          <p:nvPr/>
        </p:nvSpPr>
        <p:spPr>
          <a:xfrm>
            <a:off x="6843960" y="377640"/>
            <a:ext cx="1054440" cy="57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800" spc="-1" strike="noStrike" baseline="30000">
                <a:solidFill>
                  <a:srgbClr val="ff0000"/>
                </a:solidFill>
                <a:latin typeface="Arial"/>
                <a:ea typeface="DejaVu Sans"/>
              </a:rPr>
              <a:t>12</a:t>
            </a:r>
            <a:r>
              <a:rPr b="1" lang="en-GB" sz="2800" spc="-1" strike="noStrike">
                <a:solidFill>
                  <a:srgbClr val="ff0000"/>
                </a:solidFill>
                <a:latin typeface="Arial"/>
                <a:ea typeface="DejaVu Sans"/>
              </a:rPr>
              <a:t>CO</a:t>
            </a:r>
            <a:r>
              <a:rPr b="1" lang="en-GB" sz="2800" spc="-1" strike="noStrike" baseline="-25000">
                <a:solidFill>
                  <a:srgbClr val="ff0000"/>
                </a:solidFill>
                <a:latin typeface="Arial"/>
                <a:ea typeface="DejaVu Sans"/>
              </a:rPr>
              <a:t>2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399" name="CustomShape 16_0"/>
          <p:cNvSpPr/>
          <p:nvPr/>
        </p:nvSpPr>
        <p:spPr>
          <a:xfrm>
            <a:off x="6719400" y="189000"/>
            <a:ext cx="1255680" cy="941040"/>
          </a:xfrm>
          <a:prstGeom prst="ellipse">
            <a:avLst/>
          </a:prstGeom>
          <a:noFill/>
          <a:ln w="25560">
            <a:solidFill>
              <a:srgbClr val="3108c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0" name="CustomShape 17_0"/>
          <p:cNvSpPr/>
          <p:nvPr/>
        </p:nvSpPr>
        <p:spPr>
          <a:xfrm>
            <a:off x="8483400" y="630000"/>
            <a:ext cx="1255680" cy="941040"/>
          </a:xfrm>
          <a:prstGeom prst="ellipse">
            <a:avLst/>
          </a:prstGeom>
          <a:noFill/>
          <a:ln w="25560">
            <a:solidFill>
              <a:srgbClr val="3108c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1" name="CustomShape 18_0"/>
          <p:cNvSpPr/>
          <p:nvPr/>
        </p:nvSpPr>
        <p:spPr>
          <a:xfrm>
            <a:off x="8607960" y="944640"/>
            <a:ext cx="1054440" cy="57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800" spc="-1" strike="noStrike" baseline="30000">
                <a:solidFill>
                  <a:srgbClr val="ff0000"/>
                </a:solidFill>
                <a:latin typeface="Arial"/>
                <a:ea typeface="DejaVu Sans"/>
              </a:rPr>
              <a:t>13</a:t>
            </a:r>
            <a:r>
              <a:rPr b="1" lang="en-GB" sz="2800" spc="-1" strike="noStrike">
                <a:solidFill>
                  <a:srgbClr val="ff0000"/>
                </a:solidFill>
                <a:latin typeface="Arial"/>
                <a:ea typeface="DejaVu Sans"/>
              </a:rPr>
              <a:t>CO</a:t>
            </a:r>
            <a:r>
              <a:rPr b="1" lang="en-GB" sz="2800" spc="-1" strike="noStrike" baseline="-25000">
                <a:solidFill>
                  <a:srgbClr val="ff0000"/>
                </a:solidFill>
                <a:latin typeface="Arial"/>
                <a:ea typeface="DejaVu Sans"/>
              </a:rPr>
              <a:t>2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402" name="CustomShape 19_0"/>
          <p:cNvSpPr/>
          <p:nvPr/>
        </p:nvSpPr>
        <p:spPr>
          <a:xfrm flipH="1" rot="16200000">
            <a:off x="7306920" y="1532880"/>
            <a:ext cx="2011680" cy="1339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CustomShape 20_0"/>
          <p:cNvSpPr/>
          <p:nvPr/>
        </p:nvSpPr>
        <p:spPr>
          <a:xfrm flipH="1" rot="16200000">
            <a:off x="8366760" y="2340720"/>
            <a:ext cx="1570680" cy="163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04" name="Picture 6_1" descr=""/>
          <p:cNvPicPr/>
          <p:nvPr/>
        </p:nvPicPr>
        <p:blipFill>
          <a:blip r:embed="rId2"/>
          <a:stretch/>
        </p:blipFill>
        <p:spPr>
          <a:xfrm>
            <a:off x="1870560" y="1980000"/>
            <a:ext cx="6228720" cy="3499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Picture 1_0" descr=""/>
          <p:cNvPicPr/>
          <p:nvPr/>
        </p:nvPicPr>
        <p:blipFill>
          <a:blip r:embed="rId1"/>
          <a:stretch/>
        </p:blipFill>
        <p:spPr>
          <a:xfrm>
            <a:off x="4680000" y="444240"/>
            <a:ext cx="3957120" cy="4759560"/>
          </a:xfrm>
          <a:prstGeom prst="rect">
            <a:avLst/>
          </a:prstGeom>
          <a:ln w="0">
            <a:noFill/>
          </a:ln>
        </p:spPr>
      </p:pic>
      <p:sp>
        <p:nvSpPr>
          <p:cNvPr id="406" name="CustomShape 1_0"/>
          <p:cNvSpPr/>
          <p:nvPr/>
        </p:nvSpPr>
        <p:spPr>
          <a:xfrm>
            <a:off x="1506960" y="4541400"/>
            <a:ext cx="28432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Libby’s </a:t>
            </a:r>
            <a:r>
              <a:rPr b="0" lang="en-GB" sz="1800" spc="-1" strike="noStrike" baseline="30000">
                <a:solidFill>
                  <a:srgbClr val="000000"/>
                </a:solidFill>
                <a:latin typeface="Century Gothic"/>
                <a:ea typeface="DejaVu Sans"/>
              </a:rPr>
              <a:t>14</a:t>
            </a:r>
            <a:r>
              <a:rPr b="0" lang="en-GB" sz="1800" spc="-1" strike="noStrike">
                <a:solidFill>
                  <a:srgbClr val="000000"/>
                </a:solidFill>
                <a:latin typeface="Century Gothic"/>
                <a:ea typeface="DejaVu Sans"/>
              </a:rPr>
              <a:t>C decay counter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407" name="" descr=""/>
          <p:cNvPicPr/>
          <p:nvPr/>
        </p:nvPicPr>
        <p:blipFill>
          <a:blip r:embed="rId2"/>
          <a:stretch/>
        </p:blipFill>
        <p:spPr>
          <a:xfrm>
            <a:off x="720000" y="414360"/>
            <a:ext cx="2143800" cy="2824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" descr=""/>
          <p:cNvPicPr/>
          <p:nvPr/>
        </p:nvPicPr>
        <p:blipFill>
          <a:blip r:embed="rId1"/>
          <a:stretch/>
        </p:blipFill>
        <p:spPr>
          <a:xfrm>
            <a:off x="360000" y="2415600"/>
            <a:ext cx="3957480" cy="3161520"/>
          </a:xfrm>
          <a:prstGeom prst="rect">
            <a:avLst/>
          </a:prstGeom>
          <a:ln w="0">
            <a:noFill/>
          </a:ln>
        </p:spPr>
      </p:pic>
      <p:pic>
        <p:nvPicPr>
          <p:cNvPr id="409" name="" descr=""/>
          <p:cNvPicPr/>
          <p:nvPr/>
        </p:nvPicPr>
        <p:blipFill>
          <a:blip r:embed="rId2"/>
          <a:stretch/>
        </p:blipFill>
        <p:spPr>
          <a:xfrm>
            <a:off x="3567600" y="75600"/>
            <a:ext cx="6509880" cy="3161520"/>
          </a:xfrm>
          <a:prstGeom prst="rect">
            <a:avLst/>
          </a:prstGeom>
          <a:ln w="0">
            <a:noFill/>
          </a:ln>
        </p:spPr>
      </p:pic>
      <p:pic>
        <p:nvPicPr>
          <p:cNvPr id="410" name="Picture 1_2" descr=""/>
          <p:cNvPicPr/>
          <p:nvPr/>
        </p:nvPicPr>
        <p:blipFill>
          <a:blip r:embed="rId3"/>
          <a:stretch/>
        </p:blipFill>
        <p:spPr>
          <a:xfrm>
            <a:off x="6300000" y="3348720"/>
            <a:ext cx="3599280" cy="232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extShape 1_2"/>
          <p:cNvSpPr/>
          <p:nvPr/>
        </p:nvSpPr>
        <p:spPr>
          <a:xfrm>
            <a:off x="756000" y="275400"/>
            <a:ext cx="856584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4000" spc="-1" strike="noStrike">
                <a:solidFill>
                  <a:srgbClr val="c00000"/>
                </a:solidFill>
                <a:latin typeface="Calibri"/>
                <a:ea typeface="DejaVu Sans"/>
              </a:rPr>
              <a:t>Libby’s Curve of Knowns vs </a:t>
            </a:r>
            <a:r>
              <a:rPr b="0" lang="en-GB" sz="4000" spc="-1" strike="noStrike">
                <a:solidFill>
                  <a:srgbClr val="0000ff"/>
                </a:solidFill>
                <a:latin typeface="Calibri"/>
                <a:ea typeface="DejaVu Sans"/>
              </a:rPr>
              <a:t>IntCal20</a:t>
            </a:r>
            <a:endParaRPr b="0" lang="en-GB" sz="4000" spc="-1" strike="noStrike">
              <a:latin typeface="Arial"/>
            </a:endParaRPr>
          </a:p>
        </p:txBody>
      </p:sp>
      <p:pic>
        <p:nvPicPr>
          <p:cNvPr id="412" name="" descr=""/>
          <p:cNvPicPr/>
          <p:nvPr/>
        </p:nvPicPr>
        <p:blipFill>
          <a:blip r:embed="rId1"/>
          <a:stretch/>
        </p:blipFill>
        <p:spPr>
          <a:xfrm>
            <a:off x="2382480" y="1027080"/>
            <a:ext cx="4636440" cy="4636440"/>
          </a:xfrm>
          <a:prstGeom prst="rect">
            <a:avLst/>
          </a:prstGeom>
          <a:ln w="0">
            <a:noFill/>
          </a:ln>
        </p:spPr>
      </p:pic>
      <p:sp>
        <p:nvSpPr>
          <p:cNvPr id="413" name=""/>
          <p:cNvSpPr/>
          <p:nvPr/>
        </p:nvSpPr>
        <p:spPr>
          <a:xfrm>
            <a:off x="7313760" y="5040000"/>
            <a:ext cx="2765880" cy="60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After Arnold &amp; Libby 1951</a:t>
            </a:r>
            <a:endParaRPr b="0" lang="en-GB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i="1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Science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113, 111-150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Shape 1_1"/>
          <p:cNvSpPr/>
          <p:nvPr/>
        </p:nvSpPr>
        <p:spPr>
          <a:xfrm>
            <a:off x="756000" y="275400"/>
            <a:ext cx="856584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4000" spc="-1" strike="noStrike">
                <a:solidFill>
                  <a:srgbClr val="c00000"/>
                </a:solidFill>
                <a:latin typeface="Calibri"/>
                <a:ea typeface="DejaVu Sans"/>
              </a:rPr>
              <a:t>Radiocarbon calibration</a:t>
            </a:r>
            <a:endParaRPr b="0" lang="en-GB" sz="4000" spc="-1" strike="noStrike">
              <a:latin typeface="Arial"/>
            </a:endParaRPr>
          </a:p>
        </p:txBody>
      </p:sp>
      <p:sp>
        <p:nvSpPr>
          <p:cNvPr id="415" name="TextShape 2_1"/>
          <p:cNvSpPr/>
          <p:nvPr/>
        </p:nvSpPr>
        <p:spPr>
          <a:xfrm>
            <a:off x="756000" y="1637640"/>
            <a:ext cx="8565840" cy="339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0920">
              <a:lnSpc>
                <a:spcPct val="100000"/>
              </a:lnSpc>
              <a:spcBef>
                <a:spcPts val="479"/>
              </a:spcBef>
              <a:buClr>
                <a:srgbClr val="c00000"/>
              </a:buClr>
              <a:buFont typeface="Symbol"/>
              <a:buChar char=""/>
            </a:pPr>
            <a:r>
              <a:rPr b="0" lang="en-GB" sz="2400" spc="-1" strike="noStrike">
                <a:solidFill>
                  <a:srgbClr val="c00000"/>
                </a:solidFill>
                <a:latin typeface="Calibri"/>
                <a:ea typeface="DejaVu Sans"/>
              </a:rPr>
              <a:t>CALIBRATION</a:t>
            </a: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: verification that the method is accurate</a:t>
            </a:r>
            <a:endParaRPr b="0" lang="en-GB" sz="2400" spc="-1" strike="noStrike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Chunks of wood representing 10-20 years were taken from tree-ring dated US trees, and the </a:t>
            </a:r>
            <a:r>
              <a:rPr b="0" lang="en-GB" sz="24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14</a:t>
            </a: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 in them was measured</a:t>
            </a:r>
            <a:endParaRPr b="0" lang="en-GB" sz="2400" spc="-1" strike="noStrike">
              <a:latin typeface="Arial"/>
            </a:endParaRPr>
          </a:p>
          <a:p>
            <a:pPr lvl="1" marL="743040" indent="-2836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The exact age of each tree ring was known</a:t>
            </a:r>
            <a:endParaRPr b="0" lang="en-GB" sz="2400" spc="-1" strike="noStrike">
              <a:latin typeface="Arial"/>
            </a:endParaRPr>
          </a:p>
          <a:p>
            <a:pPr lvl="1" marL="743040" indent="-2836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This gave a continuous record of atmospheric </a:t>
            </a:r>
            <a:r>
              <a:rPr b="0" lang="en-GB" sz="24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14</a:t>
            </a: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</a:t>
            </a:r>
            <a:endParaRPr b="0" lang="en-GB" sz="2400" spc="-1" strike="noStrike">
              <a:latin typeface="Arial"/>
            </a:endParaRPr>
          </a:p>
          <a:p>
            <a:pPr lvl="1" marL="743040" indent="-2836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Confirmed in European labs </a:t>
            </a: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nodeType="clickEffect" fill="hold">
                      <p:stCondLst>
                        <p:cond delay="indefinite"/>
                      </p:stCondLst>
                      <p:childTnLst>
                        <p:par>
                          <p:cTn id="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500"/>
                                        <p:tgtEl>
                                          <p:spTgt spid="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nodeType="clickEffect" fill="hold">
                      <p:stCondLst>
                        <p:cond delay="indefinite"/>
                      </p:stCondLst>
                      <p:childTnLst>
                        <p:par>
                          <p:cTn id="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" dur="500"/>
                                        <p:tgtEl>
                                          <p:spTgt spid="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nodeType="clickEffect" fill="hold">
                      <p:stCondLst>
                        <p:cond delay="indefinite"/>
                      </p:stCondLst>
                      <p:childTnLst>
                        <p:par>
                          <p:cTn id="1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" dur="500"/>
                                        <p:tgtEl>
                                          <p:spTgt spid="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nodeType="clickEffect" fill="hold">
                      <p:stCondLst>
                        <p:cond delay="indefinite"/>
                      </p:stCondLst>
                      <p:childTnLst>
                        <p:par>
                          <p:cTn id="1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" dur="500"/>
                                        <p:tgtEl>
                                          <p:spTgt spid="4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CustomShape 1"/>
          <p:cNvSpPr/>
          <p:nvPr/>
        </p:nvSpPr>
        <p:spPr>
          <a:xfrm>
            <a:off x="357120" y="5112000"/>
            <a:ext cx="964656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DejaVu Sans"/>
              </a:rPr>
              <a:t>IntCal20. Levels of </a:t>
            </a:r>
            <a:r>
              <a:rPr b="0" lang="en-GB" sz="14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14</a:t>
            </a: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DejaVu Sans"/>
              </a:rPr>
              <a:t>C fall over time, but because the formation rate varies, the shape of calibration curve is jagged. 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DejaVu Sans"/>
              </a:rPr>
              <a:t>Years before present, where </a:t>
            </a:r>
            <a:r>
              <a:rPr b="1" lang="en-GB" sz="1400" spc="-1" strike="noStrike">
                <a:solidFill>
                  <a:srgbClr val="000000"/>
                </a:solidFill>
                <a:latin typeface="Arial"/>
                <a:ea typeface="DejaVu Sans"/>
              </a:rPr>
              <a:t>Present = AD 1950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417" name="" descr=""/>
          <p:cNvPicPr/>
          <p:nvPr/>
        </p:nvPicPr>
        <p:blipFill>
          <a:blip r:embed="rId1"/>
          <a:stretch/>
        </p:blipFill>
        <p:spPr>
          <a:xfrm>
            <a:off x="975240" y="-26640"/>
            <a:ext cx="7663680" cy="5209560"/>
          </a:xfrm>
          <a:prstGeom prst="rect">
            <a:avLst/>
          </a:prstGeom>
          <a:ln w="0">
            <a:noFill/>
          </a:ln>
        </p:spPr>
      </p:pic>
      <p:pic>
        <p:nvPicPr>
          <p:cNvPr id="418" name="Picture 3_2" descr=""/>
          <p:cNvPicPr/>
          <p:nvPr/>
        </p:nvPicPr>
        <p:blipFill>
          <a:blip r:embed="rId2"/>
          <a:stretch/>
        </p:blipFill>
        <p:spPr>
          <a:xfrm>
            <a:off x="7412760" y="1879560"/>
            <a:ext cx="2486160" cy="2079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>
                <p:childTnLst>
                  <p:par>
                    <p:cTn id="25" nodeType="clickEffect" fill="hold">
                      <p:stCondLst>
                        <p:cond delay="indefinite"/>
                      </p:stCondLst>
                      <p:childTnLst>
                        <p:par>
                          <p:cTn id="2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" descr=""/>
          <p:cNvPicPr/>
          <p:nvPr/>
        </p:nvPicPr>
        <p:blipFill>
          <a:blip r:embed="rId1"/>
          <a:stretch/>
        </p:blipFill>
        <p:spPr>
          <a:xfrm>
            <a:off x="806760" y="-25200"/>
            <a:ext cx="8508240" cy="5784120"/>
          </a:xfrm>
          <a:prstGeom prst="rect">
            <a:avLst/>
          </a:prstGeom>
          <a:ln w="0">
            <a:noFill/>
          </a:ln>
        </p:spPr>
      </p:pic>
      <p:pic>
        <p:nvPicPr>
          <p:cNvPr id="420" name="Picture 3_3" descr=""/>
          <p:cNvPicPr/>
          <p:nvPr/>
        </p:nvPicPr>
        <p:blipFill>
          <a:blip r:embed="rId2"/>
          <a:stretch/>
        </p:blipFill>
        <p:spPr>
          <a:xfrm>
            <a:off x="7412760" y="1879560"/>
            <a:ext cx="2486160" cy="2079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TextShape 1_8"/>
          <p:cNvSpPr/>
          <p:nvPr/>
        </p:nvSpPr>
        <p:spPr>
          <a:xfrm>
            <a:off x="5356440" y="226800"/>
            <a:ext cx="4217040" cy="195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GB" sz="3200" spc="-1" strike="noStrike">
                <a:solidFill>
                  <a:srgbClr val="c00000"/>
                </a:solidFill>
                <a:latin typeface="Calibri"/>
                <a:ea typeface="DejaVu Sans"/>
              </a:rPr>
              <a:t>Extension of the </a:t>
            </a:r>
            <a:r>
              <a:rPr b="0" lang="en-GB" sz="3200" spc="-1" strike="noStrike" baseline="30000">
                <a:solidFill>
                  <a:srgbClr val="c00000"/>
                </a:solidFill>
                <a:latin typeface="Calibri"/>
                <a:ea typeface="DejaVu Sans"/>
              </a:rPr>
              <a:t>14</a:t>
            </a:r>
            <a:r>
              <a:rPr b="0" lang="en-GB" sz="3200" spc="-1" strike="noStrike">
                <a:solidFill>
                  <a:srgbClr val="c00000"/>
                </a:solidFill>
                <a:latin typeface="Calibri"/>
                <a:ea typeface="DejaVu Sans"/>
              </a:rPr>
              <a:t>C calibration curve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422" name="TextShape 2_5"/>
          <p:cNvSpPr/>
          <p:nvPr/>
        </p:nvSpPr>
        <p:spPr>
          <a:xfrm>
            <a:off x="5356440" y="1882080"/>
            <a:ext cx="4444560" cy="339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092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More tree rings</a:t>
            </a:r>
            <a:endParaRPr b="0" lang="en-GB" sz="2400" spc="-1" strike="noStrike">
              <a:latin typeface="Arial"/>
            </a:endParaRPr>
          </a:p>
          <a:p>
            <a:pPr marL="343080" indent="-34092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Varves (marine or lacustrine)</a:t>
            </a:r>
            <a:endParaRPr b="0" lang="en-GB" sz="2400" spc="-1" strike="noStrike">
              <a:latin typeface="Arial"/>
            </a:endParaRPr>
          </a:p>
          <a:p>
            <a:pPr marL="343080" indent="-34092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Speleothems</a:t>
            </a:r>
            <a:endParaRPr b="0" lang="en-GB" sz="2400" spc="-1" strike="noStrike">
              <a:latin typeface="Arial"/>
            </a:endParaRPr>
          </a:p>
          <a:p>
            <a:pPr marL="343080" indent="-34092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Corals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479"/>
              </a:spcBef>
            </a:pPr>
            <a:endParaRPr b="0" lang="en-GB" sz="2400" spc="-1" strike="noStrike">
              <a:latin typeface="Arial"/>
            </a:endParaRPr>
          </a:p>
          <a:p>
            <a:pPr marL="343080" indent="-340920">
              <a:lnSpc>
                <a:spcPct val="90000"/>
              </a:lnSpc>
              <a:spcBef>
                <a:spcPts val="479"/>
              </a:spcBef>
              <a:tabLst>
                <a:tab algn="l" pos="0"/>
              </a:tabLst>
            </a:pPr>
            <a:endParaRPr b="0" lang="en-GB" sz="2400" spc="-1" strike="noStrike">
              <a:latin typeface="Arial"/>
            </a:endParaRPr>
          </a:p>
        </p:txBody>
      </p:sp>
      <p:pic>
        <p:nvPicPr>
          <p:cNvPr id="423" name="Picture 6_0" descr="08annualdating"/>
          <p:cNvPicPr/>
          <p:nvPr/>
        </p:nvPicPr>
        <p:blipFill>
          <a:blip r:embed="rId1"/>
          <a:stretch/>
        </p:blipFill>
        <p:spPr>
          <a:xfrm>
            <a:off x="357120" y="870120"/>
            <a:ext cx="4547520" cy="3749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0" dur="indefinite" restart="never" nodeType="tmRoot">
          <p:childTnLst>
            <p:seq>
              <p:cTn id="31" dur="indefinite" nodeType="mainSeq">
                <p:childTnLst>
                  <p:par>
                    <p:cTn id="32" nodeType="clickEffect" fill="hold">
                      <p:stCondLst>
                        <p:cond delay="indefinite"/>
                      </p:stCondLst>
                      <p:childTnLst>
                        <p:par>
                          <p:cTn id="3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" dur="500"/>
                                        <p:tgtEl>
                                          <p:spTgt spid="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nodeType="afterEffect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" dur="500"/>
                                        <p:tgtEl>
                                          <p:spTgt spid="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nodeType="afterEffect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" dur="500"/>
                                        <p:tgtEl>
                                          <p:spTgt spid="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nodeType="afterEffect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" dur="500"/>
                                        <p:tgtEl>
                                          <p:spTgt spid="4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nodeType="clickEffect" fill="hold">
                      <p:stCondLst>
                        <p:cond delay="indefinite"/>
                      </p:stCondLst>
                      <p:childTnLst>
                        <p:par>
                          <p:cTn id="5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" dur="500"/>
                                        <p:tgtEl>
                                          <p:spTgt spid="4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TextShape 1_9"/>
          <p:cNvSpPr/>
          <p:nvPr/>
        </p:nvSpPr>
        <p:spPr>
          <a:xfrm>
            <a:off x="756000" y="275400"/>
            <a:ext cx="856584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4000" spc="-1" strike="noStrike">
                <a:solidFill>
                  <a:srgbClr val="c00000"/>
                </a:solidFill>
                <a:latin typeface="Calibri"/>
                <a:ea typeface="DejaVu Sans"/>
              </a:rPr>
              <a:t>IntCal20</a:t>
            </a:r>
            <a:endParaRPr b="0" lang="en-GB" sz="4000" spc="-1" strike="noStrike">
              <a:latin typeface="Arial"/>
            </a:endParaRPr>
          </a:p>
        </p:txBody>
      </p:sp>
      <p:pic>
        <p:nvPicPr>
          <p:cNvPr id="425" name="" descr=""/>
          <p:cNvPicPr/>
          <p:nvPr/>
        </p:nvPicPr>
        <p:blipFill>
          <a:blip r:embed="rId1"/>
          <a:stretch/>
        </p:blipFill>
        <p:spPr>
          <a:xfrm>
            <a:off x="5051160" y="2851920"/>
            <a:ext cx="360" cy="360"/>
          </a:xfrm>
          <a:prstGeom prst="rect">
            <a:avLst/>
          </a:prstGeom>
          <a:ln w="0">
            <a:noFill/>
          </a:ln>
        </p:spPr>
      </p:pic>
      <p:pic>
        <p:nvPicPr>
          <p:cNvPr id="426" name="" descr=""/>
          <p:cNvPicPr/>
          <p:nvPr/>
        </p:nvPicPr>
        <p:blipFill>
          <a:blip r:embed="rId2"/>
          <a:stretch/>
        </p:blipFill>
        <p:spPr>
          <a:xfrm>
            <a:off x="397440" y="866160"/>
            <a:ext cx="8373600" cy="4775760"/>
          </a:xfrm>
          <a:prstGeom prst="rect">
            <a:avLst/>
          </a:prstGeom>
          <a:ln w="0">
            <a:noFill/>
          </a:ln>
        </p:spPr>
      </p:pic>
      <p:sp>
        <p:nvSpPr>
          <p:cNvPr id="427" name="TextShape 2_4"/>
          <p:cNvSpPr/>
          <p:nvPr/>
        </p:nvSpPr>
        <p:spPr>
          <a:xfrm>
            <a:off x="7826040" y="5357520"/>
            <a:ext cx="2251800" cy="28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Reimer et al. 2020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"/>
          <p:cNvSpPr/>
          <p:nvPr/>
        </p:nvSpPr>
        <p:spPr>
          <a:xfrm>
            <a:off x="503640" y="225720"/>
            <a:ext cx="9069840" cy="94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Schedule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344" name=""/>
          <p:cNvSpPr/>
          <p:nvPr/>
        </p:nvSpPr>
        <p:spPr>
          <a:xfrm>
            <a:off x="504000" y="1326600"/>
            <a:ext cx="9070920" cy="328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Today: radiocarbon, intro to age-modelling</a:t>
            </a:r>
            <a:endParaRPr b="0" lang="en-GB" sz="3200" spc="-1" strike="noStrike">
              <a:latin typeface="Arial"/>
            </a:endParaRPr>
          </a:p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Next week: Bayesian age-models</a:t>
            </a:r>
            <a:endParaRPr b="0" lang="en-GB" sz="3200" spc="-1" strike="noStrike">
              <a:latin typeface="Arial"/>
            </a:endParaRPr>
          </a:p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Final session: Running your own cores, </a:t>
            </a:r>
            <a:r>
              <a:rPr b="0" lang="en-GB" sz="32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210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Plum</a:t>
            </a:r>
            <a:endParaRPr b="0" lang="en-GB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CustomShape 1_6"/>
          <p:cNvSpPr/>
          <p:nvPr/>
        </p:nvSpPr>
        <p:spPr>
          <a:xfrm>
            <a:off x="503640" y="336600"/>
            <a:ext cx="9068040" cy="119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Assumptions </a:t>
            </a:r>
            <a:r>
              <a:rPr b="1" lang="en-GB" sz="3089" spc="-1" strike="noStrike" baseline="33000">
                <a:solidFill>
                  <a:srgbClr val="000000"/>
                </a:solidFill>
                <a:latin typeface="Arial"/>
                <a:ea typeface="Arial"/>
              </a:rPr>
              <a:t>14</a:t>
            </a: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C</a:t>
            </a:r>
            <a:endParaRPr b="0" lang="en-GB" sz="3090" spc="-1" strike="noStrike">
              <a:latin typeface="Arial"/>
            </a:endParaRPr>
          </a:p>
          <a:p>
            <a:pPr algn="ctr">
              <a:lnSpc>
                <a:spcPct val="108000"/>
              </a:lnSpc>
            </a:pP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n-GB" sz="3090" spc="-1" strike="noStrike">
              <a:latin typeface="Arial"/>
            </a:endParaRPr>
          </a:p>
        </p:txBody>
      </p:sp>
      <p:sp>
        <p:nvSpPr>
          <p:cNvPr id="429" name="CustomShape 2_6"/>
          <p:cNvSpPr/>
          <p:nvPr/>
        </p:nvSpPr>
        <p:spPr>
          <a:xfrm>
            <a:off x="700920" y="1322640"/>
            <a:ext cx="9068040" cy="374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216000" indent="-214560">
              <a:lnSpc>
                <a:spcPct val="108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Constant atmospheric </a:t>
            </a:r>
            <a:r>
              <a:rPr b="0" lang="en-GB" sz="28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14</a:t>
            </a: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C levels</a:t>
            </a:r>
            <a:endParaRPr b="0" lang="en-GB" sz="2800" spc="-1" strike="noStrike">
              <a:latin typeface="Arial"/>
            </a:endParaRPr>
          </a:p>
          <a:p>
            <a:pPr marL="216000" indent="-214560">
              <a:lnSpc>
                <a:spcPct val="108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en-GB" sz="2800" spc="-1" strike="noStrike">
                <a:solidFill>
                  <a:srgbClr val="808080"/>
                </a:solidFill>
                <a:latin typeface="Arial"/>
                <a:ea typeface="DejaVu Sans"/>
              </a:rPr>
              <a:t>Well-mixed carbon reservoirs</a:t>
            </a:r>
            <a:endParaRPr b="0" lang="en-GB" sz="2800" spc="-1" strike="noStrike">
              <a:latin typeface="Arial"/>
            </a:endParaRPr>
          </a:p>
          <a:p>
            <a:pPr marL="216000" indent="-214560">
              <a:lnSpc>
                <a:spcPct val="108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808080"/>
                </a:solidFill>
                <a:latin typeface="Arial"/>
                <a:ea typeface="DejaVu Sans"/>
              </a:rPr>
              <a:t> </a:t>
            </a:r>
            <a:r>
              <a:rPr b="0" lang="en-GB" sz="2800" spc="-1" strike="noStrike">
                <a:solidFill>
                  <a:srgbClr val="808080"/>
                </a:solidFill>
                <a:latin typeface="Arial"/>
                <a:ea typeface="DejaVu Sans"/>
              </a:rPr>
              <a:t>The target event is dated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Picture 2" descr="man affect"/>
          <p:cNvPicPr/>
          <p:nvPr/>
        </p:nvPicPr>
        <p:blipFill>
          <a:blip r:embed="rId1"/>
          <a:stretch/>
        </p:blipFill>
        <p:spPr>
          <a:xfrm>
            <a:off x="439920" y="2386800"/>
            <a:ext cx="5139360" cy="3192480"/>
          </a:xfrm>
          <a:prstGeom prst="rect">
            <a:avLst/>
          </a:prstGeom>
          <a:ln w="0">
            <a:noFill/>
          </a:ln>
        </p:spPr>
      </p:pic>
      <p:sp>
        <p:nvSpPr>
          <p:cNvPr id="431" name="TextShape 1_5"/>
          <p:cNvSpPr/>
          <p:nvPr/>
        </p:nvSpPr>
        <p:spPr>
          <a:xfrm>
            <a:off x="756000" y="275400"/>
            <a:ext cx="856584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Factors influencing amount of </a:t>
            </a:r>
            <a:r>
              <a:rPr b="1" lang="en-GB" sz="32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14</a:t>
            </a:r>
            <a:r>
              <a:rPr b="1" lang="en-GB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C in the atmosphere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432" name="TextShape 2_3"/>
          <p:cNvSpPr/>
          <p:nvPr/>
        </p:nvSpPr>
        <p:spPr>
          <a:xfrm>
            <a:off x="357120" y="1405440"/>
            <a:ext cx="4442760" cy="365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092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anthropogenic activity (burning of fossil fuels, bomb tests): release of ‘old’ or ‘new’ carbon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479"/>
              </a:spcBef>
            </a:pPr>
            <a:endParaRPr b="0" lang="en-GB" sz="24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479"/>
              </a:spcBef>
            </a:pPr>
            <a:endParaRPr b="0" lang="en-GB" sz="24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479"/>
              </a:spcBef>
            </a:pPr>
            <a:endParaRPr b="0" lang="en-GB" sz="2400" spc="-1" strike="noStrike">
              <a:latin typeface="Arial"/>
            </a:endParaRPr>
          </a:p>
        </p:txBody>
      </p:sp>
      <p:sp>
        <p:nvSpPr>
          <p:cNvPr id="433" name="CustomShape 3_7"/>
          <p:cNvSpPr/>
          <p:nvPr/>
        </p:nvSpPr>
        <p:spPr>
          <a:xfrm>
            <a:off x="5580000" y="5216040"/>
            <a:ext cx="18208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Bowman S., 1990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434" name="" descr=""/>
          <p:cNvPicPr/>
          <p:nvPr/>
        </p:nvPicPr>
        <p:blipFill>
          <a:blip r:embed="rId2"/>
          <a:stretch/>
        </p:blipFill>
        <p:spPr>
          <a:xfrm>
            <a:off x="6120000" y="720000"/>
            <a:ext cx="3960000" cy="396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_7"/>
          <p:cNvSpPr/>
          <p:nvPr/>
        </p:nvSpPr>
        <p:spPr>
          <a:xfrm>
            <a:off x="4937760" y="2544840"/>
            <a:ext cx="199440" cy="62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6" name="Picture 2_3" descr=""/>
          <p:cNvPicPr/>
          <p:nvPr/>
        </p:nvPicPr>
        <p:blipFill>
          <a:blip r:embed="rId1"/>
          <a:stretch/>
        </p:blipFill>
        <p:spPr>
          <a:xfrm>
            <a:off x="911160" y="685800"/>
            <a:ext cx="8217360" cy="4759560"/>
          </a:xfrm>
          <a:prstGeom prst="rect">
            <a:avLst/>
          </a:prstGeom>
          <a:ln w="0">
            <a:noFill/>
          </a:ln>
        </p:spPr>
      </p:pic>
      <p:sp>
        <p:nvSpPr>
          <p:cNvPr id="437" name="CustomShape 2_7"/>
          <p:cNvSpPr/>
          <p:nvPr/>
        </p:nvSpPr>
        <p:spPr>
          <a:xfrm>
            <a:off x="1308240" y="239400"/>
            <a:ext cx="8059680" cy="4327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algn="ctr">
              <a:lnSpc>
                <a:spcPct val="100000"/>
              </a:lnSpc>
            </a:pPr>
            <a:r>
              <a:rPr b="1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Atmospheric nuclear testing </a:t>
            </a:r>
            <a:r>
              <a:rPr b="1" lang="en-GB" sz="32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14</a:t>
            </a:r>
            <a:r>
              <a:rPr b="1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C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438" name="CustomShape 3_6"/>
          <p:cNvSpPr/>
          <p:nvPr/>
        </p:nvSpPr>
        <p:spPr>
          <a:xfrm>
            <a:off x="196920" y="5390280"/>
            <a:ext cx="444132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Courtesy Stewart Fallon, LLNL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"/>
          <p:cNvSpPr/>
          <p:nvPr/>
        </p:nvSpPr>
        <p:spPr>
          <a:xfrm>
            <a:off x="503640" y="225720"/>
            <a:ext cx="9069840" cy="94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0" name=""/>
          <p:cNvSpPr/>
          <p:nvPr/>
        </p:nvSpPr>
        <p:spPr>
          <a:xfrm>
            <a:off x="504000" y="1326600"/>
            <a:ext cx="9070920" cy="328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91000"/>
          </a:bodyPr>
          <a:p>
            <a:pPr>
              <a:lnSpc>
                <a:spcPct val="100000"/>
              </a:lnSpc>
              <a:spcBef>
                <a:spcPts val="1417"/>
              </a:spcBef>
            </a:pPr>
            <a:r>
              <a:rPr b="1" lang="en-GB" sz="3200" spc="-1" strike="noStrike">
                <a:solidFill>
                  <a:srgbClr val="0000ff"/>
                </a:solidFill>
                <a:latin typeface="Arial"/>
                <a:ea typeface="DejaVu Sans"/>
              </a:rPr>
              <a:t>require(IntCal)</a:t>
            </a:r>
            <a:endParaRPr b="0" lang="en-GB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b="1" lang="en-GB" sz="3200" spc="-1" strike="noStrike">
                <a:solidFill>
                  <a:srgbClr val="0000ff"/>
                </a:solidFill>
                <a:latin typeface="Arial"/>
                <a:ea typeface="DejaVu Sans"/>
              </a:rPr>
              <a:t>intcal.data(0, 1000)</a:t>
            </a:r>
            <a:endParaRPr b="0" lang="en-GB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b="1" lang="en-GB" sz="3200" spc="-1" strike="noStrike">
                <a:solidFill>
                  <a:srgbClr val="0000ff"/>
                </a:solidFill>
                <a:latin typeface="Arial"/>
                <a:ea typeface="DejaVu Sans"/>
              </a:rPr>
              <a:t>intcal.data(30e3, 40e3)</a:t>
            </a:r>
            <a:endParaRPr b="0" lang="en-GB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b="1" lang="en-GB" sz="3200" spc="-1" strike="noStrike">
                <a:solidFill>
                  <a:srgbClr val="0000ff"/>
                </a:solidFill>
                <a:latin typeface="Arial"/>
                <a:ea typeface="DejaVu Sans"/>
              </a:rPr>
              <a:t>draw.ccurve()</a:t>
            </a:r>
            <a:endParaRPr b="0" lang="en-GB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b="1" lang="en-GB" sz="3200" spc="-1" strike="noStrike">
                <a:solidFill>
                  <a:srgbClr val="0000ff"/>
                </a:solidFill>
                <a:latin typeface="Arial"/>
                <a:ea typeface="DejaVu Sans"/>
              </a:rPr>
              <a:t>draw.ccurve(1850, 2020, BCAD=T, cc2="nh1", add.yaxis=T)</a:t>
            </a:r>
            <a:endParaRPr b="0" lang="en-GB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en-GB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en-GB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TextShape 1_6"/>
          <p:cNvSpPr/>
          <p:nvPr/>
        </p:nvSpPr>
        <p:spPr>
          <a:xfrm>
            <a:off x="756000" y="275400"/>
            <a:ext cx="856584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Factors influencing amount of </a:t>
            </a:r>
            <a:r>
              <a:rPr b="1" lang="en-GB" sz="3200" spc="-1" strike="noStrike" baseline="30000">
                <a:solidFill>
                  <a:srgbClr val="000000"/>
                </a:solidFill>
                <a:latin typeface="Calibri"/>
                <a:ea typeface="DejaVu Sans"/>
              </a:rPr>
              <a:t>14</a:t>
            </a:r>
            <a:r>
              <a:rPr b="1" lang="en-GB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C in the atmosphere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442" name="TextShape 2_2"/>
          <p:cNvSpPr/>
          <p:nvPr/>
        </p:nvSpPr>
        <p:spPr>
          <a:xfrm>
            <a:off x="357120" y="1405440"/>
            <a:ext cx="4442760" cy="365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092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anthropogenic activity (burning of fossil fuels, bomb tests): release of ‘old’ or ‘new’ carbon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479"/>
              </a:spcBef>
            </a:pPr>
            <a:endParaRPr b="0" lang="en-GB" sz="2400" spc="-1" strike="noStrike">
              <a:latin typeface="Arial"/>
            </a:endParaRPr>
          </a:p>
          <a:p>
            <a:pPr marL="343080" indent="-34092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variations in solar activity 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479"/>
              </a:spcBef>
            </a:pPr>
            <a:endParaRPr b="0" lang="en-GB" sz="2400" spc="-1" strike="noStrike">
              <a:latin typeface="Arial"/>
            </a:endParaRPr>
          </a:p>
          <a:p>
            <a:pPr marL="343080" indent="-34092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variations in the Earth’s magnetic field 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479"/>
              </a:spcBef>
            </a:pPr>
            <a:endParaRPr b="0" lang="en-GB" sz="2400" spc="-1" strike="noStrike">
              <a:latin typeface="Arial"/>
            </a:endParaRPr>
          </a:p>
          <a:p>
            <a:pPr marL="343080" indent="-34092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changes in carbon cycle 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443" name="Picture 6_2" descr="magentic field"/>
          <p:cNvPicPr/>
          <p:nvPr/>
        </p:nvPicPr>
        <p:blipFill>
          <a:blip r:embed="rId1"/>
          <a:stretch/>
        </p:blipFill>
        <p:spPr>
          <a:xfrm>
            <a:off x="4961160" y="1708560"/>
            <a:ext cx="4850280" cy="2658600"/>
          </a:xfrm>
          <a:prstGeom prst="rect">
            <a:avLst/>
          </a:prstGeom>
          <a:ln w="0">
            <a:noFill/>
          </a:ln>
        </p:spPr>
      </p:pic>
      <p:sp>
        <p:nvSpPr>
          <p:cNvPr id="444" name="CustomShape 3_8"/>
          <p:cNvSpPr/>
          <p:nvPr/>
        </p:nvSpPr>
        <p:spPr>
          <a:xfrm>
            <a:off x="5959080" y="4402080"/>
            <a:ext cx="313452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http://www.ngdc.noaa.gov/seg/geomag/icons/solarexp.jpg</a:t>
            </a:r>
            <a:endParaRPr b="0" lang="en-GB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Picture 1_1" descr=""/>
          <p:cNvPicPr/>
          <p:nvPr/>
        </p:nvPicPr>
        <p:blipFill>
          <a:blip r:embed="rId1"/>
          <a:stretch/>
        </p:blipFill>
        <p:spPr>
          <a:xfrm>
            <a:off x="1514160" y="41040"/>
            <a:ext cx="6877440" cy="4894560"/>
          </a:xfrm>
          <a:prstGeom prst="rect">
            <a:avLst/>
          </a:prstGeom>
          <a:ln w="0">
            <a:noFill/>
          </a:ln>
        </p:spPr>
      </p:pic>
      <p:sp>
        <p:nvSpPr>
          <p:cNvPr id="446" name="CustomShape 1_15"/>
          <p:cNvSpPr/>
          <p:nvPr/>
        </p:nvSpPr>
        <p:spPr>
          <a:xfrm>
            <a:off x="994320" y="5144760"/>
            <a:ext cx="8331480" cy="37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Braziunas et al. (1995) based on Lingenfelter (1963)</a:t>
            </a:r>
            <a:endParaRPr b="0" lang="en-GB" sz="2650" spc="-1" strike="noStrike">
              <a:latin typeface="Arial"/>
            </a:endParaRPr>
          </a:p>
        </p:txBody>
      </p:sp>
      <p:sp>
        <p:nvSpPr>
          <p:cNvPr id="447" name="CustomShape 2_14"/>
          <p:cNvSpPr/>
          <p:nvPr/>
        </p:nvSpPr>
        <p:spPr>
          <a:xfrm>
            <a:off x="506160" y="230040"/>
            <a:ext cx="3189600" cy="38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en-GB" sz="28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14</a:t>
            </a: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C production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448" name="CustomShape 3_10"/>
          <p:cNvSpPr/>
          <p:nvPr/>
        </p:nvSpPr>
        <p:spPr>
          <a:xfrm>
            <a:off x="6072840" y="519840"/>
            <a:ext cx="3926880" cy="388440"/>
          </a:xfrm>
          <a:prstGeom prst="rect">
            <a:avLst/>
          </a:prstGeom>
          <a:solidFill>
            <a:srgbClr val="ff99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Sunspot minimum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449" name="CustomShape 4_6"/>
          <p:cNvSpPr/>
          <p:nvPr/>
        </p:nvSpPr>
        <p:spPr>
          <a:xfrm>
            <a:off x="7225920" y="1489680"/>
            <a:ext cx="2098080" cy="708480"/>
          </a:xfrm>
          <a:prstGeom prst="rect">
            <a:avLst/>
          </a:prstGeom>
          <a:solidFill>
            <a:srgbClr val="cc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Sunspot maximum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450" name="Line 5_0"/>
          <p:cNvSpPr/>
          <p:nvPr/>
        </p:nvSpPr>
        <p:spPr>
          <a:xfrm flipH="1">
            <a:off x="6702840" y="1931040"/>
            <a:ext cx="542520" cy="315000"/>
          </a:xfrm>
          <a:prstGeom prst="line">
            <a:avLst/>
          </a:prstGeom>
          <a:ln w="28440">
            <a:solidFill>
              <a:srgbClr val="00ffff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Line 6_0"/>
          <p:cNvSpPr/>
          <p:nvPr/>
        </p:nvSpPr>
        <p:spPr>
          <a:xfrm flipH="1">
            <a:off x="6534360" y="986040"/>
            <a:ext cx="290880" cy="378000"/>
          </a:xfrm>
          <a:prstGeom prst="line">
            <a:avLst/>
          </a:prstGeom>
          <a:ln w="28440">
            <a:solidFill>
              <a:srgbClr val="ff99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icture 2_4" descr=""/>
          <p:cNvPicPr/>
          <p:nvPr/>
        </p:nvPicPr>
        <p:blipFill>
          <a:blip r:embed="rId1"/>
          <a:stretch/>
        </p:blipFill>
        <p:spPr>
          <a:xfrm>
            <a:off x="357120" y="2168280"/>
            <a:ext cx="6630120" cy="3526920"/>
          </a:xfrm>
          <a:prstGeom prst="rect">
            <a:avLst/>
          </a:prstGeom>
          <a:ln w="0">
            <a:noFill/>
          </a:ln>
        </p:spPr>
      </p:pic>
      <p:pic>
        <p:nvPicPr>
          <p:cNvPr id="453" name="Picture 3_5" descr=""/>
          <p:cNvPicPr/>
          <p:nvPr/>
        </p:nvPicPr>
        <p:blipFill>
          <a:blip r:embed="rId2"/>
          <a:srcRect l="0" t="0" r="0" b="26103"/>
          <a:stretch/>
        </p:blipFill>
        <p:spPr>
          <a:xfrm>
            <a:off x="357120" y="247320"/>
            <a:ext cx="6710760" cy="2635920"/>
          </a:xfrm>
          <a:prstGeom prst="rect">
            <a:avLst/>
          </a:prstGeom>
          <a:ln w="0">
            <a:noFill/>
          </a:ln>
        </p:spPr>
      </p:pic>
      <p:sp>
        <p:nvSpPr>
          <p:cNvPr id="454" name="CustomShape 1_11"/>
          <p:cNvSpPr/>
          <p:nvPr/>
        </p:nvSpPr>
        <p:spPr>
          <a:xfrm>
            <a:off x="1308600" y="0"/>
            <a:ext cx="6189480" cy="38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en-GB" sz="28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14</a:t>
            </a: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C vs. geomagnetic strength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455" name="CustomShape 2_1"/>
          <p:cNvSpPr/>
          <p:nvPr/>
        </p:nvSpPr>
        <p:spPr>
          <a:xfrm>
            <a:off x="5963760" y="4410720"/>
            <a:ext cx="417960" cy="37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en-GB" sz="2650" spc="-1" strike="noStrike">
                <a:solidFill>
                  <a:srgbClr val="000000"/>
                </a:solidFill>
                <a:latin typeface="Times New Roman"/>
                <a:ea typeface="DejaVu Sans"/>
              </a:rPr>
              <a:t>?</a:t>
            </a:r>
            <a:endParaRPr b="0" lang="en-GB" sz="2650" spc="-1" strike="noStrike">
              <a:latin typeface="Arial"/>
            </a:endParaRPr>
          </a:p>
        </p:txBody>
      </p:sp>
      <p:sp>
        <p:nvSpPr>
          <p:cNvPr id="456" name="CustomShape 3_2"/>
          <p:cNvSpPr/>
          <p:nvPr/>
        </p:nvSpPr>
        <p:spPr>
          <a:xfrm>
            <a:off x="1847880" y="3087360"/>
            <a:ext cx="1593720" cy="38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en-GB" sz="28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14</a:t>
            </a: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C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457" name="CustomShape 4_4"/>
          <p:cNvSpPr/>
          <p:nvPr/>
        </p:nvSpPr>
        <p:spPr>
          <a:xfrm>
            <a:off x="1865520" y="691560"/>
            <a:ext cx="2894040" cy="38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Dipole moment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CustomShape 1_8"/>
          <p:cNvSpPr/>
          <p:nvPr/>
        </p:nvSpPr>
        <p:spPr>
          <a:xfrm>
            <a:off x="503640" y="336600"/>
            <a:ext cx="9068040" cy="119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Assumptions </a:t>
            </a:r>
            <a:r>
              <a:rPr b="1" lang="en-GB" sz="3089" spc="-1" strike="noStrike" baseline="33000">
                <a:solidFill>
                  <a:srgbClr val="000000"/>
                </a:solidFill>
                <a:latin typeface="Arial"/>
                <a:ea typeface="Arial"/>
              </a:rPr>
              <a:t>14</a:t>
            </a: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C</a:t>
            </a:r>
            <a:endParaRPr b="0" lang="en-GB" sz="3090" spc="-1" strike="noStrike">
              <a:latin typeface="Arial"/>
            </a:endParaRPr>
          </a:p>
          <a:p>
            <a:pPr algn="ctr">
              <a:lnSpc>
                <a:spcPct val="108000"/>
              </a:lnSpc>
            </a:pP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n-GB" sz="3090" spc="-1" strike="noStrike">
              <a:latin typeface="Arial"/>
            </a:endParaRPr>
          </a:p>
        </p:txBody>
      </p:sp>
      <p:sp>
        <p:nvSpPr>
          <p:cNvPr id="459" name="CustomShape 2_8"/>
          <p:cNvSpPr/>
          <p:nvPr/>
        </p:nvSpPr>
        <p:spPr>
          <a:xfrm>
            <a:off x="700920" y="1322640"/>
            <a:ext cx="9068040" cy="374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216000" indent="-214560">
              <a:lnSpc>
                <a:spcPct val="108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808080"/>
                </a:solidFill>
                <a:latin typeface="Arial"/>
                <a:ea typeface="DejaVu Sans"/>
              </a:rPr>
              <a:t> </a:t>
            </a:r>
            <a:r>
              <a:rPr b="0" lang="en-GB" sz="2800" spc="-1" strike="noStrike">
                <a:solidFill>
                  <a:srgbClr val="808080"/>
                </a:solidFill>
                <a:latin typeface="Arial"/>
                <a:ea typeface="DejaVu Sans"/>
              </a:rPr>
              <a:t>Constant atmospheric </a:t>
            </a:r>
            <a:r>
              <a:rPr b="0" lang="en-GB" sz="2800" spc="-1" strike="noStrike" baseline="30000">
                <a:solidFill>
                  <a:srgbClr val="808080"/>
                </a:solidFill>
                <a:latin typeface="Arial"/>
                <a:ea typeface="DejaVu Sans"/>
              </a:rPr>
              <a:t>14</a:t>
            </a:r>
            <a:r>
              <a:rPr b="0" lang="en-GB" sz="2800" spc="-1" strike="noStrike">
                <a:solidFill>
                  <a:srgbClr val="808080"/>
                </a:solidFill>
                <a:latin typeface="Arial"/>
                <a:ea typeface="DejaVu Sans"/>
              </a:rPr>
              <a:t>C levels</a:t>
            </a:r>
            <a:endParaRPr b="0" lang="en-GB" sz="2800" spc="-1" strike="noStrike">
              <a:latin typeface="Arial"/>
            </a:endParaRPr>
          </a:p>
          <a:p>
            <a:pPr marL="216000" indent="-214560">
              <a:lnSpc>
                <a:spcPct val="108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Well-mixed carbon reservoirs</a:t>
            </a:r>
            <a:endParaRPr b="0" lang="en-GB" sz="2800" spc="-1" strike="noStrike">
              <a:latin typeface="Arial"/>
            </a:endParaRPr>
          </a:p>
          <a:p>
            <a:pPr marL="216000" indent="-214560">
              <a:lnSpc>
                <a:spcPct val="108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808080"/>
                </a:solidFill>
                <a:latin typeface="Arial"/>
                <a:ea typeface="DejaVu Sans"/>
              </a:rPr>
              <a:t> </a:t>
            </a:r>
            <a:r>
              <a:rPr b="0" lang="en-GB" sz="2800" spc="-1" strike="noStrike">
                <a:solidFill>
                  <a:srgbClr val="808080"/>
                </a:solidFill>
                <a:latin typeface="Arial"/>
                <a:ea typeface="DejaVu Sans"/>
              </a:rPr>
              <a:t>The target event is dated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CustomShape 1_3"/>
          <p:cNvSpPr/>
          <p:nvPr/>
        </p:nvSpPr>
        <p:spPr>
          <a:xfrm>
            <a:off x="1109160" y="-360"/>
            <a:ext cx="7668000" cy="3711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Estimated Carbon Reservoir Sizes and </a:t>
            </a:r>
            <a:r>
              <a:rPr b="0" lang="en-GB" sz="265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DejaVu Sans"/>
              </a:rPr>
              <a:t>Ages</a:t>
            </a:r>
            <a:endParaRPr b="0" lang="en-GB" sz="2650" spc="-1" strike="noStrike">
              <a:latin typeface="Arial"/>
            </a:endParaRPr>
          </a:p>
        </p:txBody>
      </p:sp>
      <p:sp>
        <p:nvSpPr>
          <p:cNvPr id="461" name="CustomShape 2_2"/>
          <p:cNvSpPr/>
          <p:nvPr/>
        </p:nvSpPr>
        <p:spPr>
          <a:xfrm>
            <a:off x="1229400" y="393480"/>
            <a:ext cx="7372800" cy="5091120"/>
          </a:xfrm>
          <a:prstGeom prst="rect">
            <a:avLst/>
          </a:prstGeom>
          <a:solidFill>
            <a:srgbClr val="00808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2" name="CustomShape 3_1"/>
          <p:cNvSpPr/>
          <p:nvPr/>
        </p:nvSpPr>
        <p:spPr>
          <a:xfrm>
            <a:off x="1229400" y="393480"/>
            <a:ext cx="7372800" cy="29088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3" name="CustomShape 4_2"/>
          <p:cNvSpPr/>
          <p:nvPr/>
        </p:nvSpPr>
        <p:spPr>
          <a:xfrm>
            <a:off x="1229400" y="334080"/>
            <a:ext cx="4595040" cy="34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Atmosphere 750 Gt       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464" name="CustomShape 5_2"/>
          <p:cNvSpPr/>
          <p:nvPr/>
        </p:nvSpPr>
        <p:spPr>
          <a:xfrm>
            <a:off x="1229400" y="1048320"/>
            <a:ext cx="7372800" cy="708120"/>
          </a:xfrm>
          <a:prstGeom prst="rect">
            <a:avLst/>
          </a:prstGeom>
          <a:solidFill>
            <a:srgbClr val="ffcc99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5" name="CustomShape 6_2"/>
          <p:cNvSpPr/>
          <p:nvPr/>
        </p:nvSpPr>
        <p:spPr>
          <a:xfrm>
            <a:off x="1308240" y="1167840"/>
            <a:ext cx="3721680" cy="34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Soils &amp; peat 2000 Gt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466" name="CustomShape 7_1"/>
          <p:cNvSpPr/>
          <p:nvPr/>
        </p:nvSpPr>
        <p:spPr>
          <a:xfrm>
            <a:off x="1229400" y="691560"/>
            <a:ext cx="7372800" cy="34992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7" name="CustomShape 8_1"/>
          <p:cNvSpPr/>
          <p:nvPr/>
        </p:nvSpPr>
        <p:spPr>
          <a:xfrm>
            <a:off x="1229400" y="632160"/>
            <a:ext cx="3722040" cy="34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Plants 550 Gt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468" name="CustomShape 9_2"/>
          <p:cNvSpPr/>
          <p:nvPr/>
        </p:nvSpPr>
        <p:spPr>
          <a:xfrm>
            <a:off x="1229400" y="2775960"/>
            <a:ext cx="7372800" cy="529920"/>
          </a:xfrm>
          <a:prstGeom prst="rect">
            <a:avLst/>
          </a:prstGeom>
          <a:solidFill>
            <a:srgbClr val="bbe0e3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9" name="CustomShape 10_2"/>
          <p:cNvSpPr/>
          <p:nvPr/>
        </p:nvSpPr>
        <p:spPr>
          <a:xfrm>
            <a:off x="1308240" y="2893680"/>
            <a:ext cx="5230440" cy="34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Surface ocean 1000 Gt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470" name="CustomShape 11_2"/>
          <p:cNvSpPr/>
          <p:nvPr/>
        </p:nvSpPr>
        <p:spPr>
          <a:xfrm>
            <a:off x="1229400" y="4660200"/>
            <a:ext cx="8166960" cy="76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1 Gigaton (Gt) = 10</a:t>
            </a:r>
            <a:r>
              <a:rPr b="0" lang="en-GB" sz="24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15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 tons                         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IPCC 1990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471" name="CustomShape 12_2"/>
          <p:cNvSpPr/>
          <p:nvPr/>
        </p:nvSpPr>
        <p:spPr>
          <a:xfrm>
            <a:off x="1387080" y="3369960"/>
            <a:ext cx="5230440" cy="34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ffffff"/>
                </a:solidFill>
                <a:latin typeface="Arial"/>
                <a:ea typeface="DejaVu Sans"/>
              </a:rPr>
              <a:t>Deep ocean 38,000 Gt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472" name="CustomShape 13_2"/>
          <p:cNvSpPr/>
          <p:nvPr/>
        </p:nvSpPr>
        <p:spPr>
          <a:xfrm>
            <a:off x="1229400" y="1764000"/>
            <a:ext cx="7372800" cy="100476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3" name="CustomShape 14_2"/>
          <p:cNvSpPr/>
          <p:nvPr/>
        </p:nvSpPr>
        <p:spPr>
          <a:xfrm>
            <a:off x="1546200" y="2001240"/>
            <a:ext cx="5230440" cy="34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ffffff"/>
                </a:solidFill>
                <a:latin typeface="Arial"/>
                <a:ea typeface="DejaVu Sans"/>
              </a:rPr>
              <a:t>Fossil fuels 5000 Gt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474" name="CustomShape 15_2"/>
          <p:cNvSpPr/>
          <p:nvPr/>
        </p:nvSpPr>
        <p:spPr>
          <a:xfrm>
            <a:off x="5833440" y="334080"/>
            <a:ext cx="943200" cy="34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475" name="CustomShape 16_2"/>
          <p:cNvSpPr/>
          <p:nvPr/>
        </p:nvSpPr>
        <p:spPr>
          <a:xfrm>
            <a:off x="5674320" y="691200"/>
            <a:ext cx="2373120" cy="34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1 – 250 yrs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476" name="CustomShape 17_2"/>
          <p:cNvSpPr/>
          <p:nvPr/>
        </p:nvSpPr>
        <p:spPr>
          <a:xfrm>
            <a:off x="5674320" y="1226520"/>
            <a:ext cx="2729520" cy="34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1 – 10,000 yrs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477" name="CustomShape 18_2"/>
          <p:cNvSpPr/>
          <p:nvPr/>
        </p:nvSpPr>
        <p:spPr>
          <a:xfrm>
            <a:off x="5595480" y="1822680"/>
            <a:ext cx="2729520" cy="76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ffffff"/>
                </a:solidFill>
                <a:latin typeface="Arial"/>
                <a:ea typeface="DejaVu Sans"/>
              </a:rPr>
              <a:t>Millions of yrs 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400" spc="-1" strike="noStrike" baseline="30000">
                <a:solidFill>
                  <a:srgbClr val="ffffff"/>
                </a:solidFill>
                <a:latin typeface="Arial"/>
                <a:ea typeface="DejaVu Sans"/>
              </a:rPr>
              <a:t>14</a:t>
            </a:r>
            <a:r>
              <a:rPr b="0" lang="en-GB" sz="2400" spc="-1" strike="noStrike">
                <a:solidFill>
                  <a:srgbClr val="ffffff"/>
                </a:solidFill>
                <a:latin typeface="Arial"/>
                <a:ea typeface="DejaVu Sans"/>
              </a:rPr>
              <a:t>C free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478" name="CustomShape 19_2"/>
          <p:cNvSpPr/>
          <p:nvPr/>
        </p:nvSpPr>
        <p:spPr>
          <a:xfrm>
            <a:off x="5436360" y="2834640"/>
            <a:ext cx="2769840" cy="34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400 – 1000 yrs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479" name="CustomShape 20_2"/>
          <p:cNvSpPr/>
          <p:nvPr/>
        </p:nvSpPr>
        <p:spPr>
          <a:xfrm>
            <a:off x="5595480" y="3609000"/>
            <a:ext cx="2729520" cy="34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ffffff"/>
                </a:solidFill>
                <a:latin typeface="Arial"/>
                <a:ea typeface="DejaVu Sans"/>
              </a:rPr>
              <a:t>1000 – 2000 yrs</a:t>
            </a: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CustomShape 1_4"/>
          <p:cNvSpPr/>
          <p:nvPr/>
        </p:nvSpPr>
        <p:spPr>
          <a:xfrm>
            <a:off x="502920" y="227160"/>
            <a:ext cx="9065880" cy="94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4000"/>
              </a:lnSpc>
            </a:pPr>
            <a:r>
              <a:rPr b="1" lang="en-GB" sz="3600" spc="-1" strike="noStrike">
                <a:solidFill>
                  <a:srgbClr val="000000"/>
                </a:solidFill>
                <a:latin typeface="Arial"/>
                <a:ea typeface="Arial"/>
              </a:rPr>
              <a:t>Marine reservoir effect</a:t>
            </a:r>
            <a:endParaRPr b="0" lang="en-GB" sz="3600" spc="-1" strike="noStrike">
              <a:latin typeface="Arial"/>
            </a:endParaRPr>
          </a:p>
        </p:txBody>
      </p:sp>
      <p:sp>
        <p:nvSpPr>
          <p:cNvPr id="481" name="CustomShape 2_4"/>
          <p:cNvSpPr/>
          <p:nvPr/>
        </p:nvSpPr>
        <p:spPr>
          <a:xfrm>
            <a:off x="700560" y="1322280"/>
            <a:ext cx="9065880" cy="275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216000" indent="-214560">
              <a:lnSpc>
                <a:spcPct val="104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Difference in radiocarbon age of surface water and atmosphere due to slow exchange</a:t>
            </a:r>
            <a:endParaRPr b="0" lang="en-GB" sz="2400" spc="-1" strike="noStrike">
              <a:latin typeface="Arial"/>
            </a:endParaRPr>
          </a:p>
          <a:p>
            <a:pPr marL="216000" indent="-214560">
              <a:lnSpc>
                <a:spcPct val="11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Average c. 500 years</a:t>
            </a:r>
            <a:endParaRPr b="0" lang="en-GB" sz="2400" spc="-1" strike="noStrike">
              <a:latin typeface="Arial"/>
            </a:endParaRPr>
          </a:p>
          <a:p>
            <a:pPr marL="216000" indent="-214560">
              <a:lnSpc>
                <a:spcPct val="11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+ Local upwelling of old water</a:t>
            </a:r>
            <a:endParaRPr b="0" lang="en-GB" sz="2400" spc="-1" strike="noStrike">
              <a:latin typeface="Arial"/>
            </a:endParaRPr>
          </a:p>
          <a:p>
            <a:pPr marL="216000" indent="-214560">
              <a:lnSpc>
                <a:spcPct val="11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0  to + 900 years</a:t>
            </a:r>
            <a:endParaRPr b="0" lang="en-GB" sz="2400" spc="-1" strike="noStrike">
              <a:latin typeface="Arial"/>
            </a:endParaRPr>
          </a:p>
          <a:p>
            <a:pPr marL="216000" indent="-214560">
              <a:lnSpc>
                <a:spcPct val="11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Example: Scott polar expedition (AD 1912)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Apparent age penguin 1390 ± 40 BP seal 1300 ± 50 BP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"/>
          <p:cNvSpPr/>
          <p:nvPr/>
        </p:nvSpPr>
        <p:spPr>
          <a:xfrm>
            <a:off x="503640" y="225720"/>
            <a:ext cx="9069840" cy="94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Today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346" name=""/>
          <p:cNvSpPr/>
          <p:nvPr/>
        </p:nvSpPr>
        <p:spPr>
          <a:xfrm>
            <a:off x="504000" y="1326600"/>
            <a:ext cx="9070920" cy="328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56000"/>
          </a:bodyPr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Radiocarbon dating </a:t>
            </a:r>
            <a:endParaRPr b="0" lang="en-GB" sz="3200" spc="-1" strike="noStrike">
              <a:latin typeface="Arial"/>
            </a:endParaRPr>
          </a:p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Radiocarbon calibration</a:t>
            </a:r>
            <a:endParaRPr b="0" lang="en-GB" sz="3200" spc="-1" strike="noStrike">
              <a:latin typeface="Arial"/>
            </a:endParaRPr>
          </a:p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Intro to age-modelling</a:t>
            </a:r>
            <a:endParaRPr b="0" lang="en-GB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en-GB" sz="3200" spc="-1" strike="noStrike">
              <a:latin typeface="Arial"/>
            </a:endParaRPr>
          </a:p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Mixing Powerpoint slides with R code</a:t>
            </a:r>
            <a:endParaRPr b="0" lang="en-GB" sz="3200" spc="-1" strike="noStrike">
              <a:latin typeface="Arial"/>
            </a:endParaRPr>
          </a:p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Keep R open, try to run the </a:t>
            </a:r>
            <a:r>
              <a:rPr b="0" lang="en-GB" sz="3200" spc="-1" strike="noStrike">
                <a:solidFill>
                  <a:srgbClr val="0000ff"/>
                </a:solidFill>
                <a:latin typeface="Arial"/>
                <a:ea typeface="DejaVu Sans"/>
              </a:rPr>
              <a:t>blue R code on your own computer</a:t>
            </a:r>
            <a:endParaRPr b="0" lang="en-GB" sz="3200" spc="-1" strike="noStrike">
              <a:latin typeface="Arial"/>
            </a:endParaRPr>
          </a:p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ff"/>
                </a:solidFill>
                <a:latin typeface="Arial"/>
                <a:ea typeface="DejaVu Sans"/>
              </a:rPr>
              <a:t>Speak up (chat) when things go wrong!</a:t>
            </a:r>
            <a:endParaRPr b="0" lang="en-GB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" descr=""/>
          <p:cNvPicPr/>
          <p:nvPr/>
        </p:nvPicPr>
        <p:blipFill>
          <a:blip r:embed="rId1"/>
          <a:stretch/>
        </p:blipFill>
        <p:spPr>
          <a:xfrm>
            <a:off x="2049480" y="849960"/>
            <a:ext cx="6049800" cy="4009320"/>
          </a:xfrm>
          <a:prstGeom prst="rect">
            <a:avLst/>
          </a:prstGeom>
          <a:ln w="0">
            <a:noFill/>
          </a:ln>
        </p:spPr>
      </p:pic>
      <p:sp>
        <p:nvSpPr>
          <p:cNvPr id="483" name=""/>
          <p:cNvSpPr/>
          <p:nvPr/>
        </p:nvSpPr>
        <p:spPr>
          <a:xfrm>
            <a:off x="4860000" y="5324400"/>
            <a:ext cx="504612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Hughen 2007, </a:t>
            </a:r>
            <a:r>
              <a:rPr b="0" i="1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Developments in Marine Geology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Shape 1"/>
          <p:cNvSpPr/>
          <p:nvPr/>
        </p:nvSpPr>
        <p:spPr>
          <a:xfrm>
            <a:off x="1055160" y="324720"/>
            <a:ext cx="8693280" cy="109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33000"/>
          </a:bodyPr>
          <a:p>
            <a:pPr algn="r">
              <a:lnSpc>
                <a:spcPct val="90000"/>
              </a:lnSpc>
            </a:pPr>
            <a:r>
              <a:rPr b="0" lang="en-GB" sz="4400" spc="-1" strike="noStrike">
                <a:solidFill>
                  <a:srgbClr val="c00000"/>
                </a:solidFill>
                <a:latin typeface="Calibri Light"/>
                <a:ea typeface="DejaVu Sans"/>
              </a:rPr>
              <a:t> </a:t>
            </a:r>
            <a:r>
              <a:rPr b="0" lang="en-GB" sz="4400" spc="-1" strike="noStrike">
                <a:solidFill>
                  <a:srgbClr val="c00000"/>
                </a:solidFill>
                <a:latin typeface="Calibri Light"/>
                <a:ea typeface="DejaVu Sans"/>
              </a:rPr>
              <a:t>Marine Reservoir</a:t>
            </a:r>
            <a:br/>
            <a:r>
              <a:rPr b="0" lang="en-GB" sz="4400" spc="-1" strike="noStrike">
                <a:solidFill>
                  <a:srgbClr val="c00000"/>
                </a:solidFill>
                <a:latin typeface="Calibri Light"/>
                <a:ea typeface="DejaVu Sans"/>
              </a:rPr>
              <a:t>Correction</a:t>
            </a:r>
            <a:br/>
            <a:r>
              <a:rPr b="0" lang="en-GB" sz="4400" spc="-1" strike="noStrike">
                <a:solidFill>
                  <a:srgbClr val="c00000"/>
                </a:solidFill>
                <a:latin typeface="Calibri Light"/>
                <a:ea typeface="DejaVu Sans"/>
              </a:rPr>
              <a:t>Database</a:t>
            </a:r>
            <a:endParaRPr b="0" lang="en-GB" sz="4400" spc="-1" strike="noStrike">
              <a:latin typeface="Arial"/>
            </a:endParaRPr>
          </a:p>
        </p:txBody>
      </p:sp>
      <p:pic>
        <p:nvPicPr>
          <p:cNvPr id="485" name="Picture 3_4" descr=""/>
          <p:cNvPicPr/>
          <p:nvPr/>
        </p:nvPicPr>
        <p:blipFill>
          <a:blip r:embed="rId1"/>
          <a:stretch/>
        </p:blipFill>
        <p:spPr>
          <a:xfrm>
            <a:off x="0" y="46080"/>
            <a:ext cx="6310440" cy="5669280"/>
          </a:xfrm>
          <a:prstGeom prst="rect">
            <a:avLst/>
          </a:prstGeom>
          <a:ln w="0">
            <a:noFill/>
          </a:ln>
        </p:spPr>
      </p:pic>
      <p:sp>
        <p:nvSpPr>
          <p:cNvPr id="486" name="CustomShape 2_10"/>
          <p:cNvSpPr/>
          <p:nvPr/>
        </p:nvSpPr>
        <p:spPr>
          <a:xfrm>
            <a:off x="1442520" y="3471840"/>
            <a:ext cx="1441440" cy="776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7" name="CustomShape 3_4"/>
          <p:cNvSpPr/>
          <p:nvPr/>
        </p:nvSpPr>
        <p:spPr>
          <a:xfrm>
            <a:off x="1713240" y="4467240"/>
            <a:ext cx="1441440" cy="361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8" name=""/>
          <p:cNvSpPr/>
          <p:nvPr/>
        </p:nvSpPr>
        <p:spPr>
          <a:xfrm>
            <a:off x="7641360" y="5324040"/>
            <a:ext cx="24386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http://calib.org/marine/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Picture 8" descr=""/>
          <p:cNvPicPr/>
          <p:nvPr/>
        </p:nvPicPr>
        <p:blipFill>
          <a:blip r:embed="rId1"/>
          <a:stretch/>
        </p:blipFill>
        <p:spPr>
          <a:xfrm>
            <a:off x="0" y="0"/>
            <a:ext cx="6996600" cy="5669280"/>
          </a:xfrm>
          <a:prstGeom prst="rect">
            <a:avLst/>
          </a:prstGeom>
          <a:ln w="0">
            <a:noFill/>
          </a:ln>
        </p:spPr>
      </p:pic>
      <p:pic>
        <p:nvPicPr>
          <p:cNvPr id="490" name="Picture 11_1" descr=""/>
          <p:cNvPicPr/>
          <p:nvPr/>
        </p:nvPicPr>
        <p:blipFill>
          <a:blip r:embed="rId2"/>
          <a:stretch/>
        </p:blipFill>
        <p:spPr>
          <a:xfrm>
            <a:off x="5554080" y="595080"/>
            <a:ext cx="4354920" cy="2589840"/>
          </a:xfrm>
          <a:prstGeom prst="rect">
            <a:avLst/>
          </a:prstGeom>
          <a:ln w="0">
            <a:noFill/>
          </a:ln>
        </p:spPr>
      </p:pic>
      <p:pic>
        <p:nvPicPr>
          <p:cNvPr id="491" name="Picture 12_1" descr=""/>
          <p:cNvPicPr/>
          <p:nvPr/>
        </p:nvPicPr>
        <p:blipFill>
          <a:blip r:embed="rId3"/>
          <a:stretch/>
        </p:blipFill>
        <p:spPr>
          <a:xfrm>
            <a:off x="5580000" y="3355200"/>
            <a:ext cx="4538520" cy="2180520"/>
          </a:xfrm>
          <a:prstGeom prst="rect">
            <a:avLst/>
          </a:prstGeom>
          <a:ln w="0">
            <a:noFill/>
          </a:ln>
        </p:spPr>
      </p:pic>
      <p:sp>
        <p:nvSpPr>
          <p:cNvPr id="492" name="CustomShape 1_10"/>
          <p:cNvSpPr/>
          <p:nvPr/>
        </p:nvSpPr>
        <p:spPr>
          <a:xfrm>
            <a:off x="5334120" y="2794680"/>
            <a:ext cx="438120" cy="3304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d7d31"/>
          </a:solidFill>
          <a:ln>
            <a:solidFill>
              <a:srgbClr val="af5c2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93" name="CustomShape 2_11"/>
          <p:cNvSpPr/>
          <p:nvPr/>
        </p:nvSpPr>
        <p:spPr>
          <a:xfrm>
            <a:off x="5052600" y="4841640"/>
            <a:ext cx="5065920" cy="776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CustomShape 1_9"/>
          <p:cNvSpPr/>
          <p:nvPr/>
        </p:nvSpPr>
        <p:spPr>
          <a:xfrm>
            <a:off x="503640" y="336600"/>
            <a:ext cx="9068040" cy="119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Assumptions </a:t>
            </a:r>
            <a:r>
              <a:rPr b="1" lang="en-GB" sz="3089" spc="-1" strike="noStrike" baseline="33000">
                <a:solidFill>
                  <a:srgbClr val="000000"/>
                </a:solidFill>
                <a:latin typeface="Arial"/>
                <a:ea typeface="Arial"/>
              </a:rPr>
              <a:t>14</a:t>
            </a: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C</a:t>
            </a:r>
            <a:endParaRPr b="0" lang="en-GB" sz="3090" spc="-1" strike="noStrike">
              <a:latin typeface="Arial"/>
            </a:endParaRPr>
          </a:p>
          <a:p>
            <a:pPr algn="ctr">
              <a:lnSpc>
                <a:spcPct val="108000"/>
              </a:lnSpc>
            </a:pP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n-GB" sz="3090" spc="-1" strike="noStrike">
              <a:latin typeface="Arial"/>
            </a:endParaRPr>
          </a:p>
        </p:txBody>
      </p:sp>
      <p:sp>
        <p:nvSpPr>
          <p:cNvPr id="495" name="CustomShape 2_9"/>
          <p:cNvSpPr/>
          <p:nvPr/>
        </p:nvSpPr>
        <p:spPr>
          <a:xfrm>
            <a:off x="700920" y="1322640"/>
            <a:ext cx="9068040" cy="374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216000" indent="-214560">
              <a:lnSpc>
                <a:spcPct val="108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808080"/>
                </a:solidFill>
                <a:latin typeface="Arial"/>
                <a:ea typeface="DejaVu Sans"/>
              </a:rPr>
              <a:t> </a:t>
            </a:r>
            <a:r>
              <a:rPr b="0" lang="en-GB" sz="2800" spc="-1" strike="noStrike">
                <a:solidFill>
                  <a:srgbClr val="808080"/>
                </a:solidFill>
                <a:latin typeface="Arial"/>
                <a:ea typeface="DejaVu Sans"/>
              </a:rPr>
              <a:t>Constant atmospheric </a:t>
            </a:r>
            <a:r>
              <a:rPr b="0" lang="en-GB" sz="2800" spc="-1" strike="noStrike" baseline="30000">
                <a:solidFill>
                  <a:srgbClr val="808080"/>
                </a:solidFill>
                <a:latin typeface="Arial"/>
                <a:ea typeface="DejaVu Sans"/>
              </a:rPr>
              <a:t>14</a:t>
            </a:r>
            <a:r>
              <a:rPr b="0" lang="en-GB" sz="2800" spc="-1" strike="noStrike">
                <a:solidFill>
                  <a:srgbClr val="808080"/>
                </a:solidFill>
                <a:latin typeface="Arial"/>
                <a:ea typeface="DejaVu Sans"/>
              </a:rPr>
              <a:t>C levels</a:t>
            </a:r>
            <a:endParaRPr b="0" lang="en-GB" sz="2800" spc="-1" strike="noStrike">
              <a:latin typeface="Arial"/>
            </a:endParaRPr>
          </a:p>
          <a:p>
            <a:pPr marL="216000" indent="-214560">
              <a:lnSpc>
                <a:spcPct val="108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808080"/>
                </a:solidFill>
                <a:latin typeface="Arial"/>
                <a:ea typeface="DejaVu Sans"/>
              </a:rPr>
              <a:t> </a:t>
            </a:r>
            <a:r>
              <a:rPr b="0" lang="en-GB" sz="2800" spc="-1" strike="noStrike">
                <a:solidFill>
                  <a:srgbClr val="808080"/>
                </a:solidFill>
                <a:latin typeface="Arial"/>
                <a:ea typeface="DejaVu Sans"/>
              </a:rPr>
              <a:t>Well-mixed carbon reservoirs</a:t>
            </a:r>
            <a:endParaRPr b="0" lang="en-GB" sz="2800" spc="-1" strike="noStrike">
              <a:latin typeface="Arial"/>
            </a:endParaRPr>
          </a:p>
          <a:p>
            <a:pPr marL="216000" indent="-214560">
              <a:lnSpc>
                <a:spcPct val="108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The target event is dated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2_1" descr=""/>
          <p:cNvPicPr/>
          <p:nvPr/>
        </p:nvPicPr>
        <p:blipFill>
          <a:blip r:embed="rId1"/>
          <a:stretch/>
        </p:blipFill>
        <p:spPr>
          <a:xfrm>
            <a:off x="21240" y="900000"/>
            <a:ext cx="5218920" cy="3599280"/>
          </a:xfrm>
          <a:prstGeom prst="rect">
            <a:avLst/>
          </a:prstGeom>
          <a:ln w="0"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497" name="CustomShape 1_1"/>
          <p:cNvSpPr/>
          <p:nvPr/>
        </p:nvSpPr>
        <p:spPr>
          <a:xfrm>
            <a:off x="1160280" y="4860000"/>
            <a:ext cx="2799720" cy="31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490" spc="-1" strike="noStrike">
                <a:solidFill>
                  <a:srgbClr val="000000"/>
                </a:solidFill>
                <a:latin typeface="Arial"/>
                <a:ea typeface="DejaVu Sans"/>
              </a:rPr>
              <a:t>Scott, 2013 (</a:t>
            </a:r>
            <a:r>
              <a:rPr b="0" i="1" lang="en-GB" sz="1490" spc="-1" strike="noStrike">
                <a:solidFill>
                  <a:srgbClr val="000000"/>
                </a:solidFill>
                <a:latin typeface="Arial"/>
                <a:ea typeface="DejaVu Sans"/>
              </a:rPr>
              <a:t>Encycl. Quat. Sci.</a:t>
            </a:r>
            <a:r>
              <a:rPr b="0" lang="en-GB" sz="1490" spc="-1" strike="noStrike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b="0" lang="en-GB" sz="1490" spc="-1" strike="noStrike">
              <a:latin typeface="Arial"/>
            </a:endParaRPr>
          </a:p>
        </p:txBody>
      </p:sp>
      <p:pic>
        <p:nvPicPr>
          <p:cNvPr id="498" name="Picture 2_0" descr=""/>
          <p:cNvPicPr/>
          <p:nvPr/>
        </p:nvPicPr>
        <p:blipFill>
          <a:blip r:embed="rId2"/>
          <a:stretch/>
        </p:blipFill>
        <p:spPr>
          <a:xfrm>
            <a:off x="5760000" y="900000"/>
            <a:ext cx="4242600" cy="3415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" descr=""/>
          <p:cNvPicPr/>
          <p:nvPr/>
        </p:nvPicPr>
        <p:blipFill>
          <a:blip r:embed="rId1"/>
          <a:stretch/>
        </p:blipFill>
        <p:spPr>
          <a:xfrm>
            <a:off x="1646280" y="14400"/>
            <a:ext cx="6849720" cy="566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CustomShape 1_13"/>
          <p:cNvSpPr/>
          <p:nvPr/>
        </p:nvSpPr>
        <p:spPr>
          <a:xfrm>
            <a:off x="503640" y="336600"/>
            <a:ext cx="9068040" cy="119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3089" spc="-1" strike="noStrike" baseline="33000">
                <a:solidFill>
                  <a:srgbClr val="000000"/>
                </a:solidFill>
                <a:latin typeface="Arial"/>
                <a:ea typeface="Arial"/>
              </a:rPr>
              <a:t>14</a:t>
            </a: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C calibration</a:t>
            </a:r>
            <a:endParaRPr b="0" lang="en-GB" sz="3090" spc="-1" strike="noStrike">
              <a:latin typeface="Arial"/>
            </a:endParaRPr>
          </a:p>
          <a:p>
            <a:pPr algn="ctr">
              <a:lnSpc>
                <a:spcPct val="108000"/>
              </a:lnSpc>
            </a:pP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n-GB" sz="3090" spc="-1" strike="noStrike">
              <a:latin typeface="Arial"/>
            </a:endParaRPr>
          </a:p>
        </p:txBody>
      </p:sp>
      <p:sp>
        <p:nvSpPr>
          <p:cNvPr id="501" name="CustomShape 2_13"/>
          <p:cNvSpPr/>
          <p:nvPr/>
        </p:nvSpPr>
        <p:spPr>
          <a:xfrm>
            <a:off x="700560" y="2276280"/>
            <a:ext cx="9065880" cy="275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216000" indent="-214560">
              <a:lnSpc>
                <a:spcPct val="104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400" spc="-1" strike="noStrike">
                <a:solidFill>
                  <a:srgbClr val="0000cd"/>
                </a:solidFill>
                <a:latin typeface="Arial"/>
                <a:ea typeface="DejaVu Sans"/>
              </a:rPr>
              <a:t>calibrate()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4000"/>
              </a:lnSpc>
            </a:pPr>
            <a:endParaRPr b="0" lang="en-GB" sz="24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</p:txBody>
      </p:sp>
      <p:pic>
        <p:nvPicPr>
          <p:cNvPr id="502" name="" descr=""/>
          <p:cNvPicPr/>
          <p:nvPr/>
        </p:nvPicPr>
        <p:blipFill>
          <a:blip r:embed="rId1"/>
          <a:stretch/>
        </p:blipFill>
        <p:spPr>
          <a:xfrm>
            <a:off x="4608000" y="468000"/>
            <a:ext cx="4571280" cy="457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CustomShape 1_14"/>
          <p:cNvSpPr/>
          <p:nvPr/>
        </p:nvSpPr>
        <p:spPr>
          <a:xfrm>
            <a:off x="503640" y="336600"/>
            <a:ext cx="9068040" cy="119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3089" spc="-1" strike="noStrike" baseline="33000">
                <a:solidFill>
                  <a:srgbClr val="000000"/>
                </a:solidFill>
                <a:latin typeface="Arial"/>
                <a:ea typeface="Arial"/>
              </a:rPr>
              <a:t>14</a:t>
            </a: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C calibration</a:t>
            </a:r>
            <a:endParaRPr b="0" lang="en-GB" sz="3090" spc="-1" strike="noStrike">
              <a:latin typeface="Arial"/>
            </a:endParaRPr>
          </a:p>
          <a:p>
            <a:pPr algn="ctr">
              <a:lnSpc>
                <a:spcPct val="108000"/>
              </a:lnSpc>
            </a:pP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n-GB" sz="3090" spc="-1" strike="noStrike">
              <a:latin typeface="Arial"/>
            </a:endParaRPr>
          </a:p>
        </p:txBody>
      </p:sp>
      <p:sp>
        <p:nvSpPr>
          <p:cNvPr id="504" name="CustomShape 2_16"/>
          <p:cNvSpPr/>
          <p:nvPr/>
        </p:nvSpPr>
        <p:spPr>
          <a:xfrm>
            <a:off x="700560" y="2276280"/>
            <a:ext cx="4518720" cy="275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216000" indent="-214560">
              <a:lnSpc>
                <a:spcPct val="104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Each radiocarbon date comes with a lab error</a:t>
            </a:r>
            <a:endParaRPr b="0" lang="en-GB" sz="2400" spc="-1" strike="noStrike">
              <a:latin typeface="Arial"/>
            </a:endParaRPr>
          </a:p>
          <a:p>
            <a:pPr marL="216000" indent="-214560">
              <a:lnSpc>
                <a:spcPct val="104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Assumed to be distributed normally/Gaussian</a:t>
            </a:r>
            <a:endParaRPr b="0" lang="en-GB" sz="2400" spc="-1" strike="noStrike">
              <a:latin typeface="Arial"/>
            </a:endParaRPr>
          </a:p>
          <a:p>
            <a:pPr lvl="2" marL="648000" indent="-215280">
              <a:lnSpc>
                <a:spcPct val="104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Or alternatively, a student-t distribution with longer tails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</p:txBody>
      </p:sp>
      <p:pic>
        <p:nvPicPr>
          <p:cNvPr id="505" name="Picture 1_6" descr=""/>
          <p:cNvPicPr/>
          <p:nvPr/>
        </p:nvPicPr>
        <p:blipFill>
          <a:blip r:embed="rId1"/>
          <a:stretch/>
        </p:blipFill>
        <p:spPr>
          <a:xfrm>
            <a:off x="5580000" y="1614960"/>
            <a:ext cx="4329000" cy="2164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CustomShape 1_17"/>
          <p:cNvSpPr/>
          <p:nvPr/>
        </p:nvSpPr>
        <p:spPr>
          <a:xfrm>
            <a:off x="503640" y="336600"/>
            <a:ext cx="9068040" cy="119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3089" spc="-1" strike="noStrike" baseline="33000">
                <a:solidFill>
                  <a:srgbClr val="000000"/>
                </a:solidFill>
                <a:latin typeface="Arial"/>
                <a:ea typeface="Arial"/>
              </a:rPr>
              <a:t>14</a:t>
            </a: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C calibration</a:t>
            </a:r>
            <a:endParaRPr b="0" lang="en-GB" sz="3090" spc="-1" strike="noStrike">
              <a:latin typeface="Arial"/>
            </a:endParaRPr>
          </a:p>
          <a:p>
            <a:pPr algn="ctr">
              <a:lnSpc>
                <a:spcPct val="108000"/>
              </a:lnSpc>
            </a:pP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n-GB" sz="3090" spc="-1" strike="noStrike">
              <a:latin typeface="Arial"/>
            </a:endParaRPr>
          </a:p>
        </p:txBody>
      </p:sp>
      <p:sp>
        <p:nvSpPr>
          <p:cNvPr id="507" name="CustomShape 2_17"/>
          <p:cNvSpPr/>
          <p:nvPr/>
        </p:nvSpPr>
        <p:spPr>
          <a:xfrm>
            <a:off x="700560" y="2276280"/>
            <a:ext cx="9065880" cy="275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dnorm(125, 130, 20)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dnorm(130, 130, 20)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x &lt;- 0:250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probs &lt;- dnorm(x, 130, 20)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head(cbind(x, probs))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sum(probs)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plot(x, probs, type="l")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</p:txBody>
      </p:sp>
      <p:pic>
        <p:nvPicPr>
          <p:cNvPr id="508" name="" descr=""/>
          <p:cNvPicPr/>
          <p:nvPr/>
        </p:nvPicPr>
        <p:blipFill>
          <a:blip r:embed="rId1"/>
          <a:stretch/>
        </p:blipFill>
        <p:spPr>
          <a:xfrm>
            <a:off x="5400000" y="288000"/>
            <a:ext cx="4571280" cy="457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CustomShape 1_19"/>
          <p:cNvSpPr/>
          <p:nvPr/>
        </p:nvSpPr>
        <p:spPr>
          <a:xfrm>
            <a:off x="503640" y="336600"/>
            <a:ext cx="9068040" cy="119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3089" spc="-1" strike="noStrike" baseline="33000">
                <a:solidFill>
                  <a:srgbClr val="000000"/>
                </a:solidFill>
                <a:latin typeface="Arial"/>
                <a:ea typeface="Arial"/>
              </a:rPr>
              <a:t>14</a:t>
            </a: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C calibration</a:t>
            </a:r>
            <a:endParaRPr b="0" lang="en-GB" sz="3090" spc="-1" strike="noStrike">
              <a:latin typeface="Arial"/>
            </a:endParaRPr>
          </a:p>
          <a:p>
            <a:pPr algn="ctr">
              <a:lnSpc>
                <a:spcPct val="108000"/>
              </a:lnSpc>
            </a:pP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n-GB" sz="3090" spc="-1" strike="noStrike">
              <a:latin typeface="Arial"/>
            </a:endParaRPr>
          </a:p>
        </p:txBody>
      </p:sp>
      <p:sp>
        <p:nvSpPr>
          <p:cNvPr id="510" name="CustomShape 2_19"/>
          <p:cNvSpPr/>
          <p:nvPr/>
        </p:nvSpPr>
        <p:spPr>
          <a:xfrm>
            <a:off x="700560" y="2276280"/>
            <a:ext cx="9065880" cy="275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cc &lt;- ccurve()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yr.intcal &lt;- cc[,1]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c14.intcal &lt;- cc[,2]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probs &lt;- dnorm(c14.intcal, 130, 20)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4000"/>
              </a:lnSpc>
            </a:pPr>
            <a:r>
              <a:rPr b="1" lang="en-GB" sz="1800" spc="-1" strike="noStrike">
                <a:solidFill>
                  <a:srgbClr val="0000cd"/>
                </a:solidFill>
                <a:latin typeface="Arial"/>
                <a:ea typeface="DejaVu Sans"/>
              </a:rPr>
              <a:t>plot(yr.intcal, probs, xlim=c(0, 300), type="l")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</p:txBody>
      </p:sp>
      <p:pic>
        <p:nvPicPr>
          <p:cNvPr id="511" name="" descr=""/>
          <p:cNvPicPr/>
          <p:nvPr/>
        </p:nvPicPr>
        <p:blipFill>
          <a:blip r:embed="rId1"/>
          <a:stretch/>
        </p:blipFill>
        <p:spPr>
          <a:xfrm>
            <a:off x="5760000" y="360000"/>
            <a:ext cx="4139280" cy="413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" descr=""/>
          <p:cNvPicPr/>
          <p:nvPr/>
        </p:nvPicPr>
        <p:blipFill>
          <a:blip r:embed="rId1"/>
          <a:stretch/>
        </p:blipFill>
        <p:spPr>
          <a:xfrm>
            <a:off x="2827440" y="89280"/>
            <a:ext cx="7431480" cy="5309640"/>
          </a:xfrm>
          <a:prstGeom prst="rect">
            <a:avLst/>
          </a:prstGeom>
          <a:ln w="0">
            <a:noFill/>
          </a:ln>
        </p:spPr>
      </p:pic>
      <p:sp>
        <p:nvSpPr>
          <p:cNvPr id="348" name=""/>
          <p:cNvSpPr/>
          <p:nvPr/>
        </p:nvSpPr>
        <p:spPr>
          <a:xfrm>
            <a:off x="3517560" y="5472000"/>
            <a:ext cx="6562080" cy="24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  <a:ea typeface="DejaVu Sans"/>
              </a:rPr>
              <a:t>https://www.nuclear-power.com/nuclear-power/reactor-physics/atomic-nuclear-physics/nuclear-stability/</a:t>
            </a:r>
            <a:endParaRPr b="0" lang="en-GB" sz="1100" spc="-1" strike="noStrike">
              <a:latin typeface="Arial"/>
            </a:endParaRPr>
          </a:p>
        </p:txBody>
      </p:sp>
      <p:pic>
        <p:nvPicPr>
          <p:cNvPr id="349" name="" descr=""/>
          <p:cNvPicPr/>
          <p:nvPr/>
        </p:nvPicPr>
        <p:blipFill>
          <a:blip r:embed="rId2"/>
          <a:stretch/>
        </p:blipFill>
        <p:spPr>
          <a:xfrm>
            <a:off x="180000" y="2880000"/>
            <a:ext cx="2698920" cy="2698920"/>
          </a:xfrm>
          <a:prstGeom prst="rect">
            <a:avLst/>
          </a:prstGeom>
          <a:ln w="0">
            <a:noFill/>
          </a:ln>
        </p:spPr>
      </p:pic>
      <p:pic>
        <p:nvPicPr>
          <p:cNvPr id="350" name="" descr=""/>
          <p:cNvPicPr/>
          <p:nvPr/>
        </p:nvPicPr>
        <p:blipFill>
          <a:blip r:embed="rId3"/>
          <a:stretch/>
        </p:blipFill>
        <p:spPr>
          <a:xfrm>
            <a:off x="0" y="0"/>
            <a:ext cx="3239280" cy="161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1_5" descr=""/>
          <p:cNvPicPr/>
          <p:nvPr/>
        </p:nvPicPr>
        <p:blipFill>
          <a:blip r:embed="rId1"/>
          <a:stretch/>
        </p:blipFill>
        <p:spPr>
          <a:xfrm>
            <a:off x="2780280" y="2287440"/>
            <a:ext cx="4959720" cy="2479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" descr=""/>
          <p:cNvPicPr/>
          <p:nvPr/>
        </p:nvPicPr>
        <p:blipFill>
          <a:blip r:embed="rId1"/>
          <a:stretch/>
        </p:blipFill>
        <p:spPr>
          <a:xfrm>
            <a:off x="2347200" y="136080"/>
            <a:ext cx="5397480" cy="539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" descr=""/>
          <p:cNvPicPr/>
          <p:nvPr/>
        </p:nvPicPr>
        <p:blipFill>
          <a:blip r:embed="rId1"/>
          <a:stretch/>
        </p:blipFill>
        <p:spPr>
          <a:xfrm>
            <a:off x="2347200" y="136080"/>
            <a:ext cx="5397480" cy="5397480"/>
          </a:xfrm>
          <a:prstGeom prst="rect">
            <a:avLst/>
          </a:prstGeom>
          <a:ln w="0">
            <a:noFill/>
          </a:ln>
        </p:spPr>
      </p:pic>
      <p:pic>
        <p:nvPicPr>
          <p:cNvPr id="515" name="" descr=""/>
          <p:cNvPicPr/>
          <p:nvPr/>
        </p:nvPicPr>
        <p:blipFill>
          <a:blip r:embed="rId2"/>
          <a:stretch/>
        </p:blipFill>
        <p:spPr>
          <a:xfrm>
            <a:off x="2347200" y="136080"/>
            <a:ext cx="5397480" cy="539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" descr=""/>
          <p:cNvPicPr/>
          <p:nvPr/>
        </p:nvPicPr>
        <p:blipFill>
          <a:blip r:embed="rId1"/>
          <a:stretch/>
        </p:blipFill>
        <p:spPr>
          <a:xfrm>
            <a:off x="2347200" y="136080"/>
            <a:ext cx="5397480" cy="5397480"/>
          </a:xfrm>
          <a:prstGeom prst="rect">
            <a:avLst/>
          </a:prstGeom>
          <a:ln w="0">
            <a:noFill/>
          </a:ln>
        </p:spPr>
      </p:pic>
      <p:pic>
        <p:nvPicPr>
          <p:cNvPr id="517" name="" descr=""/>
          <p:cNvPicPr/>
          <p:nvPr/>
        </p:nvPicPr>
        <p:blipFill>
          <a:blip r:embed="rId2"/>
          <a:stretch/>
        </p:blipFill>
        <p:spPr>
          <a:xfrm>
            <a:off x="2347200" y="136080"/>
            <a:ext cx="5397480" cy="5397480"/>
          </a:xfrm>
          <a:prstGeom prst="rect">
            <a:avLst/>
          </a:prstGeom>
          <a:ln w="0">
            <a:noFill/>
          </a:ln>
        </p:spPr>
      </p:pic>
      <p:pic>
        <p:nvPicPr>
          <p:cNvPr id="518" name="" descr=""/>
          <p:cNvPicPr/>
          <p:nvPr/>
        </p:nvPicPr>
        <p:blipFill>
          <a:blip r:embed="rId3"/>
          <a:stretch/>
        </p:blipFill>
        <p:spPr>
          <a:xfrm>
            <a:off x="2347200" y="136080"/>
            <a:ext cx="5397480" cy="539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" descr=""/>
          <p:cNvPicPr/>
          <p:nvPr/>
        </p:nvPicPr>
        <p:blipFill>
          <a:blip r:embed="rId1"/>
          <a:stretch/>
        </p:blipFill>
        <p:spPr>
          <a:xfrm>
            <a:off x="2347200" y="136080"/>
            <a:ext cx="5397480" cy="5397480"/>
          </a:xfrm>
          <a:prstGeom prst="rect">
            <a:avLst/>
          </a:prstGeom>
          <a:ln w="0">
            <a:noFill/>
          </a:ln>
        </p:spPr>
      </p:pic>
      <p:pic>
        <p:nvPicPr>
          <p:cNvPr id="520" name="" descr=""/>
          <p:cNvPicPr/>
          <p:nvPr/>
        </p:nvPicPr>
        <p:blipFill>
          <a:blip r:embed="rId2"/>
          <a:stretch/>
        </p:blipFill>
        <p:spPr>
          <a:xfrm>
            <a:off x="2347200" y="136080"/>
            <a:ext cx="5397480" cy="5397480"/>
          </a:xfrm>
          <a:prstGeom prst="rect">
            <a:avLst/>
          </a:prstGeom>
          <a:ln w="0">
            <a:noFill/>
          </a:ln>
        </p:spPr>
      </p:pic>
      <p:pic>
        <p:nvPicPr>
          <p:cNvPr id="521" name="" descr=""/>
          <p:cNvPicPr/>
          <p:nvPr/>
        </p:nvPicPr>
        <p:blipFill>
          <a:blip r:embed="rId3"/>
          <a:stretch/>
        </p:blipFill>
        <p:spPr>
          <a:xfrm>
            <a:off x="2347200" y="136080"/>
            <a:ext cx="5397480" cy="5397480"/>
          </a:xfrm>
          <a:prstGeom prst="rect">
            <a:avLst/>
          </a:prstGeom>
          <a:ln w="0">
            <a:noFill/>
          </a:ln>
        </p:spPr>
      </p:pic>
      <p:pic>
        <p:nvPicPr>
          <p:cNvPr id="522" name="" descr=""/>
          <p:cNvPicPr/>
          <p:nvPr/>
        </p:nvPicPr>
        <p:blipFill>
          <a:blip r:embed="rId4"/>
          <a:stretch/>
        </p:blipFill>
        <p:spPr>
          <a:xfrm>
            <a:off x="2347200" y="136080"/>
            <a:ext cx="5397480" cy="539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" descr=""/>
          <p:cNvPicPr/>
          <p:nvPr/>
        </p:nvPicPr>
        <p:blipFill>
          <a:blip r:embed="rId1"/>
          <a:stretch/>
        </p:blipFill>
        <p:spPr>
          <a:xfrm>
            <a:off x="2347200" y="136080"/>
            <a:ext cx="5397480" cy="5397480"/>
          </a:xfrm>
          <a:prstGeom prst="rect">
            <a:avLst/>
          </a:prstGeom>
          <a:ln w="0">
            <a:noFill/>
          </a:ln>
        </p:spPr>
      </p:pic>
      <p:pic>
        <p:nvPicPr>
          <p:cNvPr id="524" name="" descr=""/>
          <p:cNvPicPr/>
          <p:nvPr/>
        </p:nvPicPr>
        <p:blipFill>
          <a:blip r:embed="rId2"/>
          <a:stretch/>
        </p:blipFill>
        <p:spPr>
          <a:xfrm>
            <a:off x="2347200" y="136080"/>
            <a:ext cx="5397480" cy="5397480"/>
          </a:xfrm>
          <a:prstGeom prst="rect">
            <a:avLst/>
          </a:prstGeom>
          <a:ln w="0">
            <a:noFill/>
          </a:ln>
        </p:spPr>
      </p:pic>
      <p:pic>
        <p:nvPicPr>
          <p:cNvPr id="525" name="" descr=""/>
          <p:cNvPicPr/>
          <p:nvPr/>
        </p:nvPicPr>
        <p:blipFill>
          <a:blip r:embed="rId3"/>
          <a:stretch/>
        </p:blipFill>
        <p:spPr>
          <a:xfrm>
            <a:off x="2347200" y="136080"/>
            <a:ext cx="5397480" cy="5397480"/>
          </a:xfrm>
          <a:prstGeom prst="rect">
            <a:avLst/>
          </a:prstGeom>
          <a:ln w="0">
            <a:noFill/>
          </a:ln>
        </p:spPr>
      </p:pic>
      <p:pic>
        <p:nvPicPr>
          <p:cNvPr id="526" name="" descr=""/>
          <p:cNvPicPr/>
          <p:nvPr/>
        </p:nvPicPr>
        <p:blipFill>
          <a:blip r:embed="rId4"/>
          <a:stretch/>
        </p:blipFill>
        <p:spPr>
          <a:xfrm>
            <a:off x="2347200" y="136080"/>
            <a:ext cx="5397480" cy="5397480"/>
          </a:xfrm>
          <a:prstGeom prst="rect">
            <a:avLst/>
          </a:prstGeom>
          <a:ln w="0">
            <a:noFill/>
          </a:ln>
        </p:spPr>
      </p:pic>
      <p:pic>
        <p:nvPicPr>
          <p:cNvPr id="527" name="" descr=""/>
          <p:cNvPicPr/>
          <p:nvPr/>
        </p:nvPicPr>
        <p:blipFill>
          <a:blip r:embed="rId5"/>
          <a:stretch/>
        </p:blipFill>
        <p:spPr>
          <a:xfrm>
            <a:off x="2347200" y="136080"/>
            <a:ext cx="5397480" cy="539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" descr=""/>
          <p:cNvPicPr/>
          <p:nvPr/>
        </p:nvPicPr>
        <p:blipFill>
          <a:blip r:embed="rId1"/>
          <a:stretch/>
        </p:blipFill>
        <p:spPr>
          <a:xfrm>
            <a:off x="2347200" y="136080"/>
            <a:ext cx="5397480" cy="5397480"/>
          </a:xfrm>
          <a:prstGeom prst="rect">
            <a:avLst/>
          </a:prstGeom>
          <a:ln w="0">
            <a:noFill/>
          </a:ln>
        </p:spPr>
      </p:pic>
      <p:pic>
        <p:nvPicPr>
          <p:cNvPr id="529" name="" descr=""/>
          <p:cNvPicPr/>
          <p:nvPr/>
        </p:nvPicPr>
        <p:blipFill>
          <a:blip r:embed="rId2"/>
          <a:stretch/>
        </p:blipFill>
        <p:spPr>
          <a:xfrm>
            <a:off x="2347200" y="136080"/>
            <a:ext cx="5397480" cy="5397480"/>
          </a:xfrm>
          <a:prstGeom prst="rect">
            <a:avLst/>
          </a:prstGeom>
          <a:ln w="0">
            <a:noFill/>
          </a:ln>
        </p:spPr>
      </p:pic>
      <p:pic>
        <p:nvPicPr>
          <p:cNvPr id="530" name="" descr=""/>
          <p:cNvPicPr/>
          <p:nvPr/>
        </p:nvPicPr>
        <p:blipFill>
          <a:blip r:embed="rId3"/>
          <a:stretch/>
        </p:blipFill>
        <p:spPr>
          <a:xfrm>
            <a:off x="2347200" y="136080"/>
            <a:ext cx="5397480" cy="5397480"/>
          </a:xfrm>
          <a:prstGeom prst="rect">
            <a:avLst/>
          </a:prstGeom>
          <a:ln w="0">
            <a:noFill/>
          </a:ln>
        </p:spPr>
      </p:pic>
      <p:pic>
        <p:nvPicPr>
          <p:cNvPr id="531" name="" descr=""/>
          <p:cNvPicPr/>
          <p:nvPr/>
        </p:nvPicPr>
        <p:blipFill>
          <a:blip r:embed="rId4"/>
          <a:stretch/>
        </p:blipFill>
        <p:spPr>
          <a:xfrm>
            <a:off x="2347200" y="136080"/>
            <a:ext cx="5397480" cy="5397480"/>
          </a:xfrm>
          <a:prstGeom prst="rect">
            <a:avLst/>
          </a:prstGeom>
          <a:ln w="0">
            <a:noFill/>
          </a:ln>
        </p:spPr>
      </p:pic>
      <p:pic>
        <p:nvPicPr>
          <p:cNvPr id="532" name="" descr=""/>
          <p:cNvPicPr/>
          <p:nvPr/>
        </p:nvPicPr>
        <p:blipFill>
          <a:blip r:embed="rId5"/>
          <a:stretch/>
        </p:blipFill>
        <p:spPr>
          <a:xfrm>
            <a:off x="2347200" y="136080"/>
            <a:ext cx="5397480" cy="5397480"/>
          </a:xfrm>
          <a:prstGeom prst="rect">
            <a:avLst/>
          </a:prstGeom>
          <a:ln w="0">
            <a:noFill/>
          </a:ln>
        </p:spPr>
      </p:pic>
      <p:pic>
        <p:nvPicPr>
          <p:cNvPr id="533" name="" descr=""/>
          <p:cNvPicPr/>
          <p:nvPr/>
        </p:nvPicPr>
        <p:blipFill>
          <a:blip r:embed="rId6"/>
          <a:stretch/>
        </p:blipFill>
        <p:spPr>
          <a:xfrm>
            <a:off x="2347200" y="136080"/>
            <a:ext cx="5397480" cy="539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Picture 3_7" descr=""/>
          <p:cNvPicPr/>
          <p:nvPr/>
        </p:nvPicPr>
        <p:blipFill>
          <a:blip r:embed="rId1"/>
          <a:stretch/>
        </p:blipFill>
        <p:spPr>
          <a:xfrm>
            <a:off x="4181400" y="998280"/>
            <a:ext cx="5387400" cy="4041000"/>
          </a:xfrm>
          <a:prstGeom prst="rect">
            <a:avLst/>
          </a:prstGeom>
          <a:ln w="0">
            <a:noFill/>
          </a:ln>
        </p:spPr>
      </p:pic>
      <p:sp>
        <p:nvSpPr>
          <p:cNvPr id="535" name="CustomShape 2_20"/>
          <p:cNvSpPr/>
          <p:nvPr/>
        </p:nvSpPr>
        <p:spPr>
          <a:xfrm>
            <a:off x="5085000" y="5220000"/>
            <a:ext cx="23094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maarten14c.github.io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536" name="CustomShape 1_21"/>
          <p:cNvSpPr/>
          <p:nvPr/>
        </p:nvSpPr>
        <p:spPr>
          <a:xfrm>
            <a:off x="503640" y="336600"/>
            <a:ext cx="9068040" cy="119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3089" spc="-1" strike="noStrike" baseline="33000">
                <a:solidFill>
                  <a:srgbClr val="000000"/>
                </a:solidFill>
                <a:latin typeface="Arial"/>
                <a:ea typeface="Arial"/>
              </a:rPr>
              <a:t>14</a:t>
            </a: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C calibration</a:t>
            </a:r>
            <a:endParaRPr b="0" lang="en-GB" sz="3090" spc="-1" strike="noStrike">
              <a:latin typeface="Arial"/>
            </a:endParaRPr>
          </a:p>
          <a:p>
            <a:pPr algn="ctr">
              <a:lnSpc>
                <a:spcPct val="108000"/>
              </a:lnSpc>
            </a:pP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n-GB" sz="3090" spc="-1" strike="noStrike">
              <a:latin typeface="Arial"/>
            </a:endParaRPr>
          </a:p>
        </p:txBody>
      </p:sp>
      <p:sp>
        <p:nvSpPr>
          <p:cNvPr id="537" name="CustomShape 2_21"/>
          <p:cNvSpPr/>
          <p:nvPr/>
        </p:nvSpPr>
        <p:spPr>
          <a:xfrm>
            <a:off x="700560" y="2276280"/>
            <a:ext cx="9065880" cy="275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216000" indent="-214560">
              <a:lnSpc>
                <a:spcPct val="104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400" spc="-1" strike="noStrike">
                <a:solidFill>
                  <a:srgbClr val="0000cd"/>
                </a:solidFill>
                <a:latin typeface="Arial"/>
                <a:ea typeface="DejaVu Sans"/>
              </a:rPr>
              <a:t>calibrate()</a:t>
            </a:r>
            <a:endParaRPr b="0" lang="en-GB" sz="2400" spc="-1" strike="noStrike">
              <a:latin typeface="Arial"/>
            </a:endParaRPr>
          </a:p>
          <a:p>
            <a:pPr marL="216000" indent="-214560">
              <a:lnSpc>
                <a:spcPct val="104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400" spc="-1" strike="noStrike">
                <a:solidFill>
                  <a:srgbClr val="0000cd"/>
                </a:solidFill>
                <a:latin typeface="Arial"/>
                <a:ea typeface="DejaVu Sans"/>
              </a:rPr>
              <a:t>cc &lt;- ccurve()</a:t>
            </a:r>
            <a:endParaRPr b="0" lang="en-GB" sz="2400" spc="-1" strike="noStrike">
              <a:latin typeface="Arial"/>
            </a:endParaRPr>
          </a:p>
          <a:p>
            <a:pPr marL="216000" indent="-214560">
              <a:lnSpc>
                <a:spcPct val="104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400" spc="-1" strike="noStrike">
                <a:solidFill>
                  <a:srgbClr val="0000cd"/>
                </a:solidFill>
                <a:latin typeface="Arial"/>
                <a:ea typeface="DejaVu Sans"/>
              </a:rPr>
              <a:t>head(cc) 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13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Rectangle 1"/>
          <p:cNvSpPr/>
          <p:nvPr/>
        </p:nvSpPr>
        <p:spPr>
          <a:xfrm>
            <a:off x="1636920" y="209520"/>
            <a:ext cx="6801480" cy="97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28800" bIns="45000" anchor="ctr">
            <a:normAutofit fontScale="52000"/>
          </a:bodyPr>
          <a:p>
            <a:pPr>
              <a:lnSpc>
                <a:spcPct val="90000"/>
              </a:lnSpc>
              <a:tabLst>
                <a:tab algn="l" pos="0"/>
                <a:tab algn="l" pos="406080"/>
                <a:tab algn="l" pos="813600"/>
                <a:tab algn="l" pos="1221120"/>
                <a:tab algn="l" pos="1629000"/>
                <a:tab algn="l" pos="2036520"/>
                <a:tab algn="l" pos="2444040"/>
                <a:tab algn="l" pos="2851560"/>
                <a:tab algn="l" pos="3259080"/>
                <a:tab algn="l" pos="3666600"/>
                <a:tab algn="l" pos="4074120"/>
                <a:tab algn="l" pos="4482000"/>
                <a:tab algn="l" pos="4889520"/>
                <a:tab algn="l" pos="5297040"/>
                <a:tab algn="l" pos="5704560"/>
                <a:tab algn="l" pos="6112080"/>
                <a:tab algn="l" pos="6519600"/>
                <a:tab algn="l" pos="6927120"/>
                <a:tab algn="l" pos="7335000"/>
                <a:tab algn="l" pos="7742520"/>
                <a:tab algn="l" pos="8150040"/>
              </a:tabLst>
            </a:pPr>
            <a:r>
              <a:rPr b="0" lang="en-GB" sz="4400" spc="-1" strike="noStrike" baseline="33000">
                <a:solidFill>
                  <a:srgbClr val="000000"/>
                </a:solidFill>
                <a:latin typeface="Calibri Light"/>
                <a:ea typeface="DejaVu Sans"/>
              </a:rPr>
              <a:t>14</a:t>
            </a:r>
            <a:r>
              <a:rPr b="0" lang="en-GB" sz="4400" spc="-1" strike="noStrike">
                <a:solidFill>
                  <a:srgbClr val="000000"/>
                </a:solidFill>
                <a:latin typeface="Calibri Light"/>
                <a:ea typeface="DejaVu Sans"/>
              </a:rPr>
              <a:t>C calibration – hpd ranges</a:t>
            </a:r>
            <a:endParaRPr b="0" lang="en-GB" sz="4400" spc="-1" strike="noStrike">
              <a:latin typeface="Arial"/>
            </a:endParaRPr>
          </a:p>
        </p:txBody>
      </p:sp>
      <p:pic>
        <p:nvPicPr>
          <p:cNvPr id="539" name="Picture 2_5" descr=""/>
          <p:cNvPicPr/>
          <p:nvPr/>
        </p:nvPicPr>
        <p:blipFill>
          <a:blip r:embed="rId1"/>
          <a:stretch/>
        </p:blipFill>
        <p:spPr>
          <a:xfrm>
            <a:off x="3419640" y="1620720"/>
            <a:ext cx="3509280" cy="350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" descr=""/>
          <p:cNvPicPr/>
          <p:nvPr/>
        </p:nvPicPr>
        <p:blipFill>
          <a:blip r:embed="rId1"/>
          <a:stretch/>
        </p:blipFill>
        <p:spPr>
          <a:xfrm>
            <a:off x="696600" y="-5760"/>
            <a:ext cx="8690760" cy="5669280"/>
          </a:xfrm>
          <a:prstGeom prst="rect">
            <a:avLst/>
          </a:prstGeom>
          <a:ln w="0">
            <a:noFill/>
          </a:ln>
        </p:spPr>
      </p:pic>
      <p:sp>
        <p:nvSpPr>
          <p:cNvPr id="352" name=""/>
          <p:cNvSpPr/>
          <p:nvPr/>
        </p:nvSpPr>
        <p:spPr>
          <a:xfrm>
            <a:off x="3517920" y="5472360"/>
            <a:ext cx="6562080" cy="24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100" spc="-1" strike="noStrike">
                <a:solidFill>
                  <a:srgbClr val="000000"/>
                </a:solidFill>
                <a:latin typeface="Arial"/>
                <a:ea typeface="DejaVu Sans"/>
              </a:rPr>
              <a:t>https://www.nuclear-power.com/nuclear-power/reactor-physics/atomic-nuclear-physics/nuclear-stability/</a:t>
            </a:r>
            <a:endParaRPr b="0" lang="en-GB" sz="1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Picture 1" descr=""/>
          <p:cNvPicPr/>
          <p:nvPr/>
        </p:nvPicPr>
        <p:blipFill>
          <a:blip r:embed="rId1"/>
          <a:stretch/>
        </p:blipFill>
        <p:spPr>
          <a:xfrm>
            <a:off x="720000" y="1532160"/>
            <a:ext cx="2571120" cy="257112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1_3" descr=""/>
          <p:cNvPicPr/>
          <p:nvPr/>
        </p:nvPicPr>
        <p:blipFill>
          <a:blip r:embed="rId2"/>
          <a:stretch/>
        </p:blipFill>
        <p:spPr>
          <a:xfrm>
            <a:off x="3738960" y="1535040"/>
            <a:ext cx="2571120" cy="257112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1_4" descr=""/>
          <p:cNvPicPr/>
          <p:nvPr/>
        </p:nvPicPr>
        <p:blipFill>
          <a:blip r:embed="rId3"/>
          <a:stretch/>
        </p:blipFill>
        <p:spPr>
          <a:xfrm>
            <a:off x="6984000" y="1512000"/>
            <a:ext cx="2571120" cy="2571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Picture 3" descr="cal_mar.png"/>
          <p:cNvPicPr/>
          <p:nvPr/>
        </p:nvPicPr>
        <p:blipFill>
          <a:blip r:embed="rId1"/>
          <a:stretch/>
        </p:blipFill>
        <p:spPr>
          <a:xfrm>
            <a:off x="2745720" y="542880"/>
            <a:ext cx="4570920" cy="4572000"/>
          </a:xfrm>
          <a:prstGeom prst="rect">
            <a:avLst/>
          </a:prstGeom>
          <a:ln w="0">
            <a:noFill/>
          </a:ln>
        </p:spPr>
      </p:pic>
      <p:pic>
        <p:nvPicPr>
          <p:cNvPr id="544" name="Picture 4_1" descr="cal_ter.png"/>
          <p:cNvPicPr/>
          <p:nvPr/>
        </p:nvPicPr>
        <p:blipFill>
          <a:blip r:embed="rId2"/>
          <a:stretch/>
        </p:blipFill>
        <p:spPr>
          <a:xfrm>
            <a:off x="2745720" y="542880"/>
            <a:ext cx="4570920" cy="4572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Picture 3_1" descr="cal_mar.png"/>
          <p:cNvPicPr/>
          <p:nvPr/>
        </p:nvPicPr>
        <p:blipFill>
          <a:blip r:embed="rId1"/>
          <a:stretch/>
        </p:blipFill>
        <p:spPr>
          <a:xfrm>
            <a:off x="2745720" y="542880"/>
            <a:ext cx="4570920" cy="4572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Picture 3_6" descr="cal_mar.png"/>
          <p:cNvPicPr/>
          <p:nvPr/>
        </p:nvPicPr>
        <p:blipFill>
          <a:blip r:embed="rId1"/>
          <a:stretch/>
        </p:blipFill>
        <p:spPr>
          <a:xfrm>
            <a:off x="2745720" y="542880"/>
            <a:ext cx="4570920" cy="4572000"/>
          </a:xfrm>
          <a:prstGeom prst="rect">
            <a:avLst/>
          </a:prstGeom>
          <a:ln w="0">
            <a:noFill/>
          </a:ln>
        </p:spPr>
      </p:pic>
      <p:pic>
        <p:nvPicPr>
          <p:cNvPr id="547" name="Picture 2_6" descr="cal_wrong.png"/>
          <p:cNvPicPr/>
          <p:nvPr/>
        </p:nvPicPr>
        <p:blipFill>
          <a:blip r:embed="rId2"/>
          <a:stretch/>
        </p:blipFill>
        <p:spPr>
          <a:xfrm>
            <a:off x="2745720" y="542880"/>
            <a:ext cx="4570920" cy="4572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"/>
          <p:cNvSpPr/>
          <p:nvPr/>
        </p:nvSpPr>
        <p:spPr>
          <a:xfrm>
            <a:off x="503640" y="225720"/>
            <a:ext cx="9069840" cy="94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Schedule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549" name=""/>
          <p:cNvSpPr/>
          <p:nvPr/>
        </p:nvSpPr>
        <p:spPr>
          <a:xfrm>
            <a:off x="504000" y="1326600"/>
            <a:ext cx="9070920" cy="328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Today: </a:t>
            </a:r>
            <a:r>
              <a:rPr b="0" lang="en-GB" sz="3200" spc="-1" strike="noStrike">
                <a:solidFill>
                  <a:srgbClr val="808080"/>
                </a:solidFill>
                <a:latin typeface="Arial"/>
                <a:ea typeface="DejaVu Sans"/>
              </a:rPr>
              <a:t>radiocarbon,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intro to age-modeling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550" name="" descr=""/>
          <p:cNvPicPr/>
          <p:nvPr/>
        </p:nvPicPr>
        <p:blipFill>
          <a:blip r:embed="rId1"/>
          <a:stretch/>
        </p:blipFill>
        <p:spPr>
          <a:xfrm>
            <a:off x="1980000" y="1942920"/>
            <a:ext cx="5939640" cy="3560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"/>
          <p:cNvSpPr/>
          <p:nvPr/>
        </p:nvSpPr>
        <p:spPr>
          <a:xfrm>
            <a:off x="503640" y="225720"/>
            <a:ext cx="9069840" cy="94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Age-depth modeling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552" name=""/>
          <p:cNvSpPr/>
          <p:nvPr/>
        </p:nvSpPr>
        <p:spPr>
          <a:xfrm>
            <a:off x="504000" y="1326600"/>
            <a:ext cx="9070920" cy="328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What do we want?</a:t>
            </a:r>
            <a:endParaRPr b="0" lang="en-GB" sz="3200" spc="-1" strike="noStrike">
              <a:latin typeface="Arial"/>
            </a:endParaRPr>
          </a:p>
          <a:p>
            <a:pPr lvl="2" marL="648000" indent="-215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Precise ages for events/depths in a core</a:t>
            </a:r>
            <a:endParaRPr b="0" lang="en-GB" sz="1800" spc="-1" strike="noStrike">
              <a:latin typeface="Arial"/>
            </a:endParaRPr>
          </a:p>
          <a:p>
            <a:pPr lvl="2" marL="648000" indent="-215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Put site in context, common time scale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en-GB" sz="1800" spc="-1" strike="noStrike">
              <a:latin typeface="Arial"/>
            </a:endParaRPr>
          </a:p>
        </p:txBody>
      </p:sp>
      <p:pic>
        <p:nvPicPr>
          <p:cNvPr id="553" name="" descr=""/>
          <p:cNvPicPr/>
          <p:nvPr/>
        </p:nvPicPr>
        <p:blipFill>
          <a:blip r:embed="rId1"/>
          <a:stretch/>
        </p:blipFill>
        <p:spPr>
          <a:xfrm>
            <a:off x="5760000" y="1260720"/>
            <a:ext cx="3652200" cy="4050720"/>
          </a:xfrm>
          <a:prstGeom prst="rect">
            <a:avLst/>
          </a:prstGeom>
          <a:ln w="0">
            <a:noFill/>
          </a:ln>
        </p:spPr>
      </p:pic>
      <p:sp>
        <p:nvSpPr>
          <p:cNvPr id="554" name=""/>
          <p:cNvSpPr/>
          <p:nvPr/>
        </p:nvSpPr>
        <p:spPr>
          <a:xfrm>
            <a:off x="5760000" y="2664000"/>
            <a:ext cx="3779640" cy="273564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"/>
          <p:cNvSpPr/>
          <p:nvPr/>
        </p:nvSpPr>
        <p:spPr>
          <a:xfrm>
            <a:off x="503640" y="225720"/>
            <a:ext cx="9069840" cy="94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Age-depth modeling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556" name=""/>
          <p:cNvSpPr/>
          <p:nvPr/>
        </p:nvSpPr>
        <p:spPr>
          <a:xfrm>
            <a:off x="504000" y="1326600"/>
            <a:ext cx="9070920" cy="328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808080"/>
                </a:solidFill>
                <a:latin typeface="Arial"/>
                <a:ea typeface="DejaVu Sans"/>
              </a:rPr>
              <a:t>What do we want?</a:t>
            </a:r>
            <a:endParaRPr b="0" lang="en-GB" sz="3200" spc="-1" strike="noStrike">
              <a:latin typeface="Arial"/>
            </a:endParaRPr>
          </a:p>
          <a:p>
            <a:pPr lvl="2" marL="648000" indent="-215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808080"/>
                </a:solidFill>
                <a:latin typeface="Arial"/>
                <a:ea typeface="Noto Sans CJK SC"/>
              </a:rPr>
              <a:t>Precise ages for events/depths in a core</a:t>
            </a:r>
            <a:endParaRPr b="0" lang="en-GB" sz="1800" spc="-1" strike="noStrike">
              <a:latin typeface="Arial"/>
            </a:endParaRPr>
          </a:p>
          <a:p>
            <a:pPr lvl="2" marL="648000" indent="-215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808080"/>
                </a:solidFill>
                <a:latin typeface="Arial"/>
                <a:ea typeface="Noto Sans CJK SC"/>
              </a:rPr>
              <a:t>Put site in context, common time scale</a:t>
            </a:r>
            <a:endParaRPr b="0" lang="en-GB" sz="1800" spc="-1" strike="noStrike">
              <a:latin typeface="Arial"/>
            </a:endParaRPr>
          </a:p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What do we have?</a:t>
            </a:r>
            <a:endParaRPr b="0" lang="en-GB" sz="3200" spc="-1" strike="noStrike">
              <a:latin typeface="Arial"/>
            </a:endParaRPr>
          </a:p>
          <a:p>
            <a:pPr lvl="2" marL="648000" indent="-215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Some dates along a core</a:t>
            </a:r>
            <a:endParaRPr b="0" lang="en-GB" sz="1800" spc="-1" strike="noStrike">
              <a:latin typeface="Arial"/>
            </a:endParaRPr>
          </a:p>
          <a:p>
            <a:pPr lvl="2" marL="648000" indent="-215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Uncertainties, biases, scatter, outliers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en-GB" sz="1800" spc="-1" strike="noStrike">
              <a:latin typeface="Arial"/>
            </a:endParaRPr>
          </a:p>
        </p:txBody>
      </p:sp>
      <p:pic>
        <p:nvPicPr>
          <p:cNvPr id="557" name="" descr=""/>
          <p:cNvPicPr/>
          <p:nvPr/>
        </p:nvPicPr>
        <p:blipFill>
          <a:blip r:embed="rId1"/>
          <a:stretch/>
        </p:blipFill>
        <p:spPr>
          <a:xfrm>
            <a:off x="5760000" y="1260360"/>
            <a:ext cx="3652200" cy="4050720"/>
          </a:xfrm>
          <a:prstGeom prst="rect">
            <a:avLst/>
          </a:prstGeom>
          <a:ln w="0">
            <a:noFill/>
          </a:ln>
        </p:spPr>
      </p:pic>
      <p:sp>
        <p:nvSpPr>
          <p:cNvPr id="558" name=""/>
          <p:cNvSpPr/>
          <p:nvPr/>
        </p:nvSpPr>
        <p:spPr>
          <a:xfrm>
            <a:off x="5760000" y="3996000"/>
            <a:ext cx="3779640" cy="147564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"/>
          <p:cNvSpPr/>
          <p:nvPr/>
        </p:nvSpPr>
        <p:spPr>
          <a:xfrm>
            <a:off x="503640" y="225720"/>
            <a:ext cx="9069840" cy="94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Age-depth modeling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560" name=""/>
          <p:cNvSpPr/>
          <p:nvPr/>
        </p:nvSpPr>
        <p:spPr>
          <a:xfrm>
            <a:off x="504000" y="1326600"/>
            <a:ext cx="9070920" cy="328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65000"/>
          </a:bodyPr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808080"/>
                </a:solidFill>
                <a:latin typeface="Arial"/>
                <a:ea typeface="DejaVu Sans"/>
              </a:rPr>
              <a:t>What do we want?</a:t>
            </a:r>
            <a:endParaRPr b="0" lang="en-GB" sz="3200" spc="-1" strike="noStrike">
              <a:latin typeface="Arial"/>
            </a:endParaRPr>
          </a:p>
          <a:p>
            <a:pPr lvl="2" marL="648000" indent="-215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808080"/>
                </a:solidFill>
                <a:latin typeface="Arial"/>
                <a:ea typeface="Noto Sans CJK SC"/>
              </a:rPr>
              <a:t>Precise ages for events/depths in a core</a:t>
            </a:r>
            <a:endParaRPr b="0" lang="en-GB" sz="1800" spc="-1" strike="noStrike">
              <a:latin typeface="Arial"/>
            </a:endParaRPr>
          </a:p>
          <a:p>
            <a:pPr lvl="2" marL="648000" indent="-215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808080"/>
                </a:solidFill>
                <a:latin typeface="Arial"/>
                <a:ea typeface="Noto Sans CJK SC"/>
              </a:rPr>
              <a:t>Put site in context, common time scale</a:t>
            </a:r>
            <a:endParaRPr b="0" lang="en-GB" sz="1800" spc="-1" strike="noStrike">
              <a:latin typeface="Arial"/>
            </a:endParaRPr>
          </a:p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808080"/>
                </a:solidFill>
                <a:latin typeface="Arial"/>
                <a:ea typeface="DejaVu Sans"/>
              </a:rPr>
              <a:t>What do we have?</a:t>
            </a:r>
            <a:endParaRPr b="0" lang="en-GB" sz="3200" spc="-1" strike="noStrike">
              <a:latin typeface="Arial"/>
            </a:endParaRPr>
          </a:p>
          <a:p>
            <a:pPr lvl="2" marL="648000" indent="-215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808080"/>
                </a:solidFill>
                <a:latin typeface="Arial"/>
                <a:ea typeface="Noto Sans CJK SC"/>
              </a:rPr>
              <a:t>Some dates along a core</a:t>
            </a:r>
            <a:endParaRPr b="0" lang="en-GB" sz="1800" spc="-1" strike="noStrike">
              <a:latin typeface="Arial"/>
            </a:endParaRPr>
          </a:p>
          <a:p>
            <a:pPr lvl="2" marL="648000" indent="-215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808080"/>
                </a:solidFill>
                <a:latin typeface="Arial"/>
                <a:ea typeface="Noto Sans CJK SC"/>
              </a:rPr>
              <a:t>Uncertainties, biases, scatter, outliers</a:t>
            </a:r>
            <a:endParaRPr b="0" lang="en-GB" sz="1800" spc="-1" strike="noStrike">
              <a:latin typeface="Arial"/>
            </a:endParaRPr>
          </a:p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What do we need?</a:t>
            </a:r>
            <a:endParaRPr b="0" lang="en-GB" sz="3200" spc="-1" strike="noStrike">
              <a:latin typeface="Arial"/>
            </a:endParaRPr>
          </a:p>
          <a:p>
            <a:pPr lvl="2" marL="648000" indent="-215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Realistic and robust models of deposition</a:t>
            </a:r>
            <a:endParaRPr b="0" lang="en-GB" sz="1800" spc="-1" strike="noStrike">
              <a:latin typeface="Arial"/>
            </a:endParaRPr>
          </a:p>
          <a:p>
            <a:pPr lvl="2" marL="648000" indent="-215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Quantification of uncertainties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en-GB" sz="1800" spc="-1" strike="noStrike">
              <a:latin typeface="Arial"/>
            </a:endParaRPr>
          </a:p>
        </p:txBody>
      </p:sp>
      <p:pic>
        <p:nvPicPr>
          <p:cNvPr id="561" name="" descr=""/>
          <p:cNvPicPr/>
          <p:nvPr/>
        </p:nvPicPr>
        <p:blipFill>
          <a:blip r:embed="rId1"/>
          <a:stretch/>
        </p:blipFill>
        <p:spPr>
          <a:xfrm>
            <a:off x="5760000" y="1260000"/>
            <a:ext cx="3652200" cy="4050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Picture 2_12" descr=""/>
          <p:cNvPicPr/>
          <p:nvPr/>
        </p:nvPicPr>
        <p:blipFill>
          <a:blip r:embed="rId1"/>
          <a:stretch/>
        </p:blipFill>
        <p:spPr>
          <a:xfrm>
            <a:off x="1671480" y="1716840"/>
            <a:ext cx="3293280" cy="2378880"/>
          </a:xfrm>
          <a:prstGeom prst="rect">
            <a:avLst/>
          </a:prstGeom>
          <a:ln w="0">
            <a:noFill/>
          </a:ln>
        </p:spPr>
      </p:pic>
      <p:sp>
        <p:nvSpPr>
          <p:cNvPr id="563" name="Text Box 3_6"/>
          <p:cNvSpPr/>
          <p:nvPr/>
        </p:nvSpPr>
        <p:spPr>
          <a:xfrm>
            <a:off x="1671480" y="4405680"/>
            <a:ext cx="667944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42840" bIns="33840">
            <a:noAutofit/>
          </a:bodyPr>
          <a:p>
            <a:pPr>
              <a:lnSpc>
                <a:spcPct val="100000"/>
              </a:lnSpc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</a:tabLst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Millet et al. 2012. Chironomid-based reconstruction of Lateglacial summer temperatures from the Ech palaeolake record (French western Pyrenees). </a:t>
            </a:r>
            <a:r>
              <a:rPr b="0" i="1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PalPalPal </a:t>
            </a: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315: 86-99</a:t>
            </a:r>
            <a:endParaRPr b="0" lang="en-GB" sz="1050" spc="-1" strike="noStrike">
              <a:latin typeface="Arial"/>
            </a:endParaRPr>
          </a:p>
        </p:txBody>
      </p:sp>
      <p:sp>
        <p:nvSpPr>
          <p:cNvPr id="564" name=""/>
          <p:cNvSpPr/>
          <p:nvPr/>
        </p:nvSpPr>
        <p:spPr>
          <a:xfrm>
            <a:off x="503640" y="225720"/>
            <a:ext cx="9069840" cy="94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Googling for age-depth model</a:t>
            </a:r>
            <a:endParaRPr b="0" lang="en-GB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Picture 2_13" descr=""/>
          <p:cNvPicPr/>
          <p:nvPr/>
        </p:nvPicPr>
        <p:blipFill>
          <a:blip r:embed="rId1"/>
          <a:stretch/>
        </p:blipFill>
        <p:spPr>
          <a:xfrm>
            <a:off x="1671480" y="1716840"/>
            <a:ext cx="3293280" cy="2378880"/>
          </a:xfrm>
          <a:prstGeom prst="rect">
            <a:avLst/>
          </a:prstGeom>
          <a:ln w="0">
            <a:noFill/>
          </a:ln>
        </p:spPr>
      </p:pic>
      <p:sp>
        <p:nvSpPr>
          <p:cNvPr id="566" name="Text Box 3_7"/>
          <p:cNvSpPr/>
          <p:nvPr/>
        </p:nvSpPr>
        <p:spPr>
          <a:xfrm>
            <a:off x="1671480" y="4405680"/>
            <a:ext cx="667944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42840" bIns="33840">
            <a:noAutofit/>
          </a:bodyPr>
          <a:p>
            <a:pPr>
              <a:lnSpc>
                <a:spcPct val="100000"/>
              </a:lnSpc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</a:tabLst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Millet et al. 2012. Chironomid-based reconstruction of Lateglacial summer temperatures from the Ech palaeolake record (French western Pyrenees). </a:t>
            </a:r>
            <a:r>
              <a:rPr b="0" i="1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PalPalPal </a:t>
            </a: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315: 86-99</a:t>
            </a:r>
            <a:endParaRPr b="0" lang="en-GB" sz="1050" spc="-1" strike="noStrike">
              <a:latin typeface="Arial"/>
            </a:endParaRPr>
          </a:p>
        </p:txBody>
      </p:sp>
      <p:sp>
        <p:nvSpPr>
          <p:cNvPr id="567" name="Oval 5_4"/>
          <p:cNvSpPr/>
          <p:nvPr/>
        </p:nvSpPr>
        <p:spPr>
          <a:xfrm>
            <a:off x="2862360" y="2832840"/>
            <a:ext cx="412200" cy="15408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8" name="Oval 6_4"/>
          <p:cNvSpPr/>
          <p:nvPr/>
        </p:nvSpPr>
        <p:spPr>
          <a:xfrm>
            <a:off x="4313160" y="3678120"/>
            <a:ext cx="410400" cy="15300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9" name="Oval 7_4"/>
          <p:cNvSpPr/>
          <p:nvPr/>
        </p:nvSpPr>
        <p:spPr>
          <a:xfrm>
            <a:off x="2152800" y="2239920"/>
            <a:ext cx="412200" cy="15408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70" name="Oval 8_2"/>
          <p:cNvSpPr/>
          <p:nvPr/>
        </p:nvSpPr>
        <p:spPr>
          <a:xfrm>
            <a:off x="3603600" y="3288600"/>
            <a:ext cx="412200" cy="15300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71" name=""/>
          <p:cNvSpPr/>
          <p:nvPr/>
        </p:nvSpPr>
        <p:spPr>
          <a:xfrm>
            <a:off x="503640" y="225720"/>
            <a:ext cx="9069840" cy="94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Googling for age-depth model</a:t>
            </a:r>
            <a:endParaRPr b="0" lang="en-GB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" descr=""/>
          <p:cNvPicPr/>
          <p:nvPr/>
        </p:nvPicPr>
        <p:blipFill>
          <a:blip r:embed="rId1"/>
          <a:stretch/>
        </p:blipFill>
        <p:spPr>
          <a:xfrm>
            <a:off x="11880" y="0"/>
            <a:ext cx="5698080" cy="3059280"/>
          </a:xfrm>
          <a:prstGeom prst="rect">
            <a:avLst/>
          </a:prstGeom>
          <a:ln w="0">
            <a:noFill/>
          </a:ln>
        </p:spPr>
      </p:pic>
      <p:pic>
        <p:nvPicPr>
          <p:cNvPr id="354" name="" descr=""/>
          <p:cNvPicPr/>
          <p:nvPr/>
        </p:nvPicPr>
        <p:blipFill>
          <a:blip r:embed="rId2"/>
          <a:stretch/>
        </p:blipFill>
        <p:spPr>
          <a:xfrm>
            <a:off x="4184280" y="2880000"/>
            <a:ext cx="5354640" cy="2518920"/>
          </a:xfrm>
          <a:prstGeom prst="rect">
            <a:avLst/>
          </a:prstGeom>
          <a:ln w="0">
            <a:noFill/>
          </a:ln>
        </p:spPr>
      </p:pic>
      <p:sp>
        <p:nvSpPr>
          <p:cNvPr id="355" name=""/>
          <p:cNvSpPr/>
          <p:nvPr/>
        </p:nvSpPr>
        <p:spPr>
          <a:xfrm>
            <a:off x="0" y="5396040"/>
            <a:ext cx="484452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DejaVu Sans"/>
              </a:rPr>
              <a:t>https://gml.noaa.gov/ccgg/isotopes/decay.html</a:t>
            </a:r>
            <a:endParaRPr b="0" lang="en-GB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Rectangle 4_4"/>
          <p:cNvSpPr/>
          <p:nvPr/>
        </p:nvSpPr>
        <p:spPr>
          <a:xfrm>
            <a:off x="5116680" y="2038320"/>
            <a:ext cx="3029760" cy="229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5600" rIns="75600" tIns="17280" bIns="37800">
            <a:normAutofit/>
          </a:bodyPr>
          <a:p>
            <a:pPr marL="321480" indent="-24228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algn="l" pos="321480"/>
                <a:tab algn="l" pos="399960"/>
                <a:tab algn="l" pos="736920"/>
                <a:tab algn="l" pos="1073880"/>
                <a:tab algn="l" pos="1411200"/>
                <a:tab algn="l" pos="1748160"/>
                <a:tab algn="l" pos="2085120"/>
                <a:tab algn="l" pos="2422080"/>
                <a:tab algn="l" pos="2759040"/>
                <a:tab algn="l" pos="3096000"/>
                <a:tab algn="l" pos="3432960"/>
                <a:tab algn="l" pos="3769920"/>
                <a:tab algn="l" pos="4106880"/>
                <a:tab algn="l" pos="4443840"/>
                <a:tab algn="l" pos="4780800"/>
                <a:tab algn="l" pos="5117760"/>
                <a:tab algn="l" pos="5454720"/>
                <a:tab algn="l" pos="5791680"/>
                <a:tab algn="l" pos="6128640"/>
                <a:tab algn="l" pos="6465600"/>
                <a:tab algn="l" pos="6802560"/>
              </a:tabLst>
            </a:pPr>
            <a:r>
              <a:rPr b="0" lang="en-US" sz="1950" spc="-1" strike="noStrike">
                <a:solidFill>
                  <a:srgbClr val="000000"/>
                </a:solidFill>
                <a:latin typeface="Arial"/>
                <a:ea typeface="Arial Unicode MS"/>
              </a:rPr>
              <a:t>Which point estimates?</a:t>
            </a:r>
            <a:endParaRPr b="0" lang="en-GB" sz="1950" spc="-1" strike="noStrike">
              <a:latin typeface="Arial"/>
            </a:endParaRPr>
          </a:p>
          <a:p>
            <a:pPr marL="321480" indent="-242280">
              <a:lnSpc>
                <a:spcPct val="93000"/>
              </a:lnSpc>
              <a:spcAft>
                <a:spcPts val="1426"/>
              </a:spcAft>
              <a:tabLst>
                <a:tab algn="l" pos="0"/>
              </a:tabLst>
            </a:pPr>
            <a:endParaRPr b="0" lang="en-GB" sz="1950" spc="-1" strike="noStrike">
              <a:latin typeface="Arial"/>
            </a:endParaRPr>
          </a:p>
        </p:txBody>
      </p:sp>
      <p:pic>
        <p:nvPicPr>
          <p:cNvPr id="573" name="Picture 2_2" descr=""/>
          <p:cNvPicPr/>
          <p:nvPr/>
        </p:nvPicPr>
        <p:blipFill>
          <a:blip r:embed="rId1"/>
          <a:stretch/>
        </p:blipFill>
        <p:spPr>
          <a:xfrm>
            <a:off x="1671480" y="1716840"/>
            <a:ext cx="3293280" cy="2378880"/>
          </a:xfrm>
          <a:prstGeom prst="rect">
            <a:avLst/>
          </a:prstGeom>
          <a:ln w="0">
            <a:noFill/>
          </a:ln>
        </p:spPr>
      </p:pic>
      <p:sp>
        <p:nvSpPr>
          <p:cNvPr id="574" name="Text Box 3_0"/>
          <p:cNvSpPr/>
          <p:nvPr/>
        </p:nvSpPr>
        <p:spPr>
          <a:xfrm>
            <a:off x="1671480" y="4405680"/>
            <a:ext cx="667944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42840" bIns="33840">
            <a:noAutofit/>
          </a:bodyPr>
          <a:p>
            <a:pPr>
              <a:lnSpc>
                <a:spcPct val="100000"/>
              </a:lnSpc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</a:tabLst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Millet et al. 2012. Chironomid-based reconstruction of Lateglacial summer temperatures from the Ech palaeolake record (French western Pyrenees). </a:t>
            </a:r>
            <a:r>
              <a:rPr b="0" i="1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PalPalPal </a:t>
            </a: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315: 86-99</a:t>
            </a:r>
            <a:endParaRPr b="0" lang="en-GB" sz="1050" spc="-1" strike="noStrike">
              <a:latin typeface="Arial"/>
            </a:endParaRPr>
          </a:p>
        </p:txBody>
      </p:sp>
      <p:sp>
        <p:nvSpPr>
          <p:cNvPr id="575" name="Oval 5_1"/>
          <p:cNvSpPr/>
          <p:nvPr/>
        </p:nvSpPr>
        <p:spPr>
          <a:xfrm>
            <a:off x="2862360" y="2832840"/>
            <a:ext cx="412200" cy="15408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76" name="Oval 6_1"/>
          <p:cNvSpPr/>
          <p:nvPr/>
        </p:nvSpPr>
        <p:spPr>
          <a:xfrm>
            <a:off x="4313160" y="3678120"/>
            <a:ext cx="410400" cy="15300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77" name="Oval 7_1"/>
          <p:cNvSpPr/>
          <p:nvPr/>
        </p:nvSpPr>
        <p:spPr>
          <a:xfrm>
            <a:off x="2152800" y="2239920"/>
            <a:ext cx="412200" cy="15408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78" name="Oval 8_1"/>
          <p:cNvSpPr/>
          <p:nvPr/>
        </p:nvSpPr>
        <p:spPr>
          <a:xfrm>
            <a:off x="3603600" y="3288600"/>
            <a:ext cx="412200" cy="15300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79" name="Picture 9_0" descr=""/>
          <p:cNvPicPr/>
          <p:nvPr/>
        </p:nvPicPr>
        <p:blipFill>
          <a:blip r:embed="rId2"/>
          <a:stretch/>
        </p:blipFill>
        <p:spPr>
          <a:xfrm>
            <a:off x="7151760" y="2393640"/>
            <a:ext cx="2399760" cy="1800000"/>
          </a:xfrm>
          <a:prstGeom prst="rect">
            <a:avLst/>
          </a:prstGeom>
          <a:ln w="0">
            <a:noFill/>
          </a:ln>
        </p:spPr>
      </p:pic>
      <p:sp>
        <p:nvSpPr>
          <p:cNvPr id="580" name=""/>
          <p:cNvSpPr/>
          <p:nvPr/>
        </p:nvSpPr>
        <p:spPr>
          <a:xfrm>
            <a:off x="503640" y="225720"/>
            <a:ext cx="9069840" cy="94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Googling for age-depth model</a:t>
            </a:r>
            <a:endParaRPr b="0" lang="en-GB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Rectangle 4_5"/>
          <p:cNvSpPr/>
          <p:nvPr/>
        </p:nvSpPr>
        <p:spPr>
          <a:xfrm>
            <a:off x="5116680" y="2038320"/>
            <a:ext cx="3029760" cy="229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5600" rIns="75600" tIns="17280" bIns="37800">
            <a:normAutofit/>
          </a:bodyPr>
          <a:p>
            <a:pPr marL="321480" indent="-24228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algn="l" pos="321480"/>
                <a:tab algn="l" pos="399960"/>
                <a:tab algn="l" pos="736920"/>
                <a:tab algn="l" pos="1073880"/>
                <a:tab algn="l" pos="1411200"/>
                <a:tab algn="l" pos="1748160"/>
                <a:tab algn="l" pos="2085120"/>
                <a:tab algn="l" pos="2422080"/>
                <a:tab algn="l" pos="2759040"/>
                <a:tab algn="l" pos="3096000"/>
                <a:tab algn="l" pos="3432960"/>
                <a:tab algn="l" pos="3769920"/>
                <a:tab algn="l" pos="4106880"/>
                <a:tab algn="l" pos="4443840"/>
                <a:tab algn="l" pos="4780800"/>
                <a:tab algn="l" pos="5117760"/>
                <a:tab algn="l" pos="5454720"/>
                <a:tab algn="l" pos="5791680"/>
                <a:tab algn="l" pos="6128640"/>
                <a:tab algn="l" pos="6465600"/>
                <a:tab algn="l" pos="6802560"/>
              </a:tabLst>
            </a:pPr>
            <a:r>
              <a:rPr b="0" lang="en-US" sz="1950" spc="-1" strike="noStrike">
                <a:solidFill>
                  <a:srgbClr val="999999"/>
                </a:solidFill>
                <a:latin typeface="arial"/>
                <a:ea typeface="Arial Unicode MS"/>
              </a:rPr>
              <a:t>Which point estimates?</a:t>
            </a:r>
            <a:endParaRPr b="0" lang="en-GB" sz="1950" spc="-1" strike="noStrike">
              <a:latin typeface="Arial"/>
            </a:endParaRPr>
          </a:p>
          <a:p>
            <a:pPr marL="321480" indent="-24228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algn="l" pos="321480"/>
                <a:tab algn="l" pos="399960"/>
                <a:tab algn="l" pos="736920"/>
                <a:tab algn="l" pos="1073880"/>
                <a:tab algn="l" pos="1411200"/>
                <a:tab algn="l" pos="1748160"/>
                <a:tab algn="l" pos="2085120"/>
                <a:tab algn="l" pos="2422080"/>
                <a:tab algn="l" pos="2759040"/>
                <a:tab algn="l" pos="3096000"/>
                <a:tab algn="l" pos="3432960"/>
                <a:tab algn="l" pos="3769920"/>
                <a:tab algn="l" pos="4106880"/>
                <a:tab algn="l" pos="4443840"/>
                <a:tab algn="l" pos="4780800"/>
                <a:tab algn="l" pos="5117760"/>
                <a:tab algn="l" pos="5454720"/>
                <a:tab algn="l" pos="5791680"/>
                <a:tab algn="l" pos="6128640"/>
                <a:tab algn="l" pos="6465600"/>
                <a:tab algn="l" pos="6802560"/>
              </a:tabLst>
            </a:pPr>
            <a:r>
              <a:rPr b="0" lang="en-US" sz="1950" spc="-1" strike="noStrike">
                <a:solidFill>
                  <a:srgbClr val="000000"/>
                </a:solidFill>
                <a:latin typeface="arial"/>
                <a:ea typeface="Arial Unicode MS"/>
              </a:rPr>
              <a:t>Reject dates?</a:t>
            </a:r>
            <a:endParaRPr b="0" lang="en-GB" sz="1950" spc="-1" strike="noStrike">
              <a:latin typeface="Arial"/>
            </a:endParaRPr>
          </a:p>
        </p:txBody>
      </p:sp>
      <p:pic>
        <p:nvPicPr>
          <p:cNvPr id="582" name="Picture 2_7" descr=""/>
          <p:cNvPicPr/>
          <p:nvPr/>
        </p:nvPicPr>
        <p:blipFill>
          <a:blip r:embed="rId1"/>
          <a:stretch/>
        </p:blipFill>
        <p:spPr>
          <a:xfrm>
            <a:off x="1671480" y="1716840"/>
            <a:ext cx="3293280" cy="2378880"/>
          </a:xfrm>
          <a:prstGeom prst="rect">
            <a:avLst/>
          </a:prstGeom>
          <a:ln w="0">
            <a:noFill/>
          </a:ln>
        </p:spPr>
      </p:pic>
      <p:sp>
        <p:nvSpPr>
          <p:cNvPr id="583" name="Text Box 3_1"/>
          <p:cNvSpPr/>
          <p:nvPr/>
        </p:nvSpPr>
        <p:spPr>
          <a:xfrm>
            <a:off x="1671480" y="4405680"/>
            <a:ext cx="667944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42840" bIns="33840">
            <a:noAutofit/>
          </a:bodyPr>
          <a:p>
            <a:pPr>
              <a:lnSpc>
                <a:spcPct val="100000"/>
              </a:lnSpc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</a:tabLst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Millet et al. 2012. Chironomid-based reconstruction of Lateglacial summer temperatures from the Ech palaeolake record (French western Pyrenees). </a:t>
            </a:r>
            <a:r>
              <a:rPr b="0" i="1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PalPalPal </a:t>
            </a: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315: 86-99</a:t>
            </a:r>
            <a:endParaRPr b="0" lang="en-GB" sz="1050" spc="-1" strike="noStrike">
              <a:latin typeface="Arial"/>
            </a:endParaRPr>
          </a:p>
        </p:txBody>
      </p:sp>
      <p:sp>
        <p:nvSpPr>
          <p:cNvPr id="584" name="Oval 5_5"/>
          <p:cNvSpPr/>
          <p:nvPr/>
        </p:nvSpPr>
        <p:spPr>
          <a:xfrm>
            <a:off x="3375000" y="2934000"/>
            <a:ext cx="412200" cy="15408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5" name="Oval 6_5"/>
          <p:cNvSpPr/>
          <p:nvPr/>
        </p:nvSpPr>
        <p:spPr>
          <a:xfrm>
            <a:off x="3718080" y="3131640"/>
            <a:ext cx="412200" cy="15300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6" name="Oval 7_5"/>
          <p:cNvSpPr/>
          <p:nvPr/>
        </p:nvSpPr>
        <p:spPr>
          <a:xfrm>
            <a:off x="3875040" y="3308040"/>
            <a:ext cx="410400" cy="15408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7" name=""/>
          <p:cNvSpPr/>
          <p:nvPr/>
        </p:nvSpPr>
        <p:spPr>
          <a:xfrm>
            <a:off x="503640" y="225720"/>
            <a:ext cx="9069840" cy="94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Googling for age-depth model</a:t>
            </a:r>
            <a:endParaRPr b="0" lang="en-GB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Rectangle 4_0"/>
          <p:cNvSpPr/>
          <p:nvPr/>
        </p:nvSpPr>
        <p:spPr>
          <a:xfrm>
            <a:off x="5116680" y="2038320"/>
            <a:ext cx="3029760" cy="229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5600" rIns="75600" tIns="17280" bIns="37800">
            <a:normAutofit/>
          </a:bodyPr>
          <a:p>
            <a:pPr marL="321480" indent="-24228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algn="l" pos="321480"/>
                <a:tab algn="l" pos="399960"/>
                <a:tab algn="l" pos="736920"/>
                <a:tab algn="l" pos="1073880"/>
                <a:tab algn="l" pos="1411200"/>
                <a:tab algn="l" pos="1748160"/>
                <a:tab algn="l" pos="2085120"/>
                <a:tab algn="l" pos="2422080"/>
                <a:tab algn="l" pos="2759040"/>
                <a:tab algn="l" pos="3096000"/>
                <a:tab algn="l" pos="3432960"/>
                <a:tab algn="l" pos="3769920"/>
                <a:tab algn="l" pos="4106880"/>
                <a:tab algn="l" pos="4443840"/>
                <a:tab algn="l" pos="4780800"/>
                <a:tab algn="l" pos="5117760"/>
                <a:tab algn="l" pos="5454720"/>
                <a:tab algn="l" pos="5791680"/>
                <a:tab algn="l" pos="6128640"/>
                <a:tab algn="l" pos="6465600"/>
                <a:tab algn="l" pos="6802560"/>
              </a:tabLst>
            </a:pPr>
            <a:r>
              <a:rPr b="0" lang="en-US" sz="1950" spc="-1" strike="noStrike">
                <a:solidFill>
                  <a:srgbClr val="999999"/>
                </a:solidFill>
                <a:latin typeface="Arial"/>
                <a:ea typeface="Arial Unicode MS"/>
              </a:rPr>
              <a:t>Which point estimates?</a:t>
            </a:r>
            <a:endParaRPr b="0" lang="en-GB" sz="1950" spc="-1" strike="noStrike">
              <a:latin typeface="Arial"/>
            </a:endParaRPr>
          </a:p>
          <a:p>
            <a:pPr marL="321480" indent="-24228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algn="l" pos="321480"/>
                <a:tab algn="l" pos="399960"/>
                <a:tab algn="l" pos="736920"/>
                <a:tab algn="l" pos="1073880"/>
                <a:tab algn="l" pos="1411200"/>
                <a:tab algn="l" pos="1748160"/>
                <a:tab algn="l" pos="2085120"/>
                <a:tab algn="l" pos="2422080"/>
                <a:tab algn="l" pos="2759040"/>
                <a:tab algn="l" pos="3096000"/>
                <a:tab algn="l" pos="3432960"/>
                <a:tab algn="l" pos="3769920"/>
                <a:tab algn="l" pos="4106880"/>
                <a:tab algn="l" pos="4443840"/>
                <a:tab algn="l" pos="4780800"/>
                <a:tab algn="l" pos="5117760"/>
                <a:tab algn="l" pos="5454720"/>
                <a:tab algn="l" pos="5791680"/>
                <a:tab algn="l" pos="6128640"/>
                <a:tab algn="l" pos="6465600"/>
                <a:tab algn="l" pos="6802560"/>
              </a:tabLst>
            </a:pPr>
            <a:r>
              <a:rPr b="0" lang="en-US" sz="1950" spc="-1" strike="noStrike">
                <a:solidFill>
                  <a:srgbClr val="999999"/>
                </a:solidFill>
                <a:latin typeface="Arial"/>
                <a:ea typeface="Arial Unicode MS"/>
              </a:rPr>
              <a:t>Reject dates?</a:t>
            </a:r>
            <a:endParaRPr b="0" lang="en-GB" sz="1950" spc="-1" strike="noStrike">
              <a:latin typeface="Arial"/>
            </a:endParaRPr>
          </a:p>
          <a:p>
            <a:pPr marL="321480" indent="-24228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algn="l" pos="321480"/>
                <a:tab algn="l" pos="399960"/>
                <a:tab algn="l" pos="736920"/>
                <a:tab algn="l" pos="1073880"/>
                <a:tab algn="l" pos="1411200"/>
                <a:tab algn="l" pos="1748160"/>
                <a:tab algn="l" pos="2085120"/>
                <a:tab algn="l" pos="2422080"/>
                <a:tab algn="l" pos="2759040"/>
                <a:tab algn="l" pos="3096000"/>
                <a:tab algn="l" pos="3432960"/>
                <a:tab algn="l" pos="3769920"/>
                <a:tab algn="l" pos="4106880"/>
                <a:tab algn="l" pos="4443840"/>
                <a:tab algn="l" pos="4780800"/>
                <a:tab algn="l" pos="5117760"/>
                <a:tab algn="l" pos="5454720"/>
                <a:tab algn="l" pos="5791680"/>
                <a:tab algn="l" pos="6128640"/>
                <a:tab algn="l" pos="6465600"/>
                <a:tab algn="l" pos="6802560"/>
              </a:tabLst>
            </a:pPr>
            <a:r>
              <a:rPr b="0" lang="en-US" sz="1950" spc="-1" strike="noStrike">
                <a:solidFill>
                  <a:srgbClr val="000000"/>
                </a:solidFill>
                <a:latin typeface="Arial"/>
                <a:ea typeface="Arial Unicode MS"/>
              </a:rPr>
              <a:t>How connect points?</a:t>
            </a:r>
            <a:endParaRPr b="0" lang="en-GB" sz="1950" spc="-1" strike="noStrike">
              <a:latin typeface="Arial"/>
            </a:endParaRPr>
          </a:p>
        </p:txBody>
      </p:sp>
      <p:pic>
        <p:nvPicPr>
          <p:cNvPr id="589" name="Picture 2_8" descr=""/>
          <p:cNvPicPr/>
          <p:nvPr/>
        </p:nvPicPr>
        <p:blipFill>
          <a:blip r:embed="rId1"/>
          <a:stretch/>
        </p:blipFill>
        <p:spPr>
          <a:xfrm>
            <a:off x="1671480" y="1716840"/>
            <a:ext cx="3293280" cy="2378880"/>
          </a:xfrm>
          <a:prstGeom prst="rect">
            <a:avLst/>
          </a:prstGeom>
          <a:ln w="0">
            <a:noFill/>
          </a:ln>
        </p:spPr>
      </p:pic>
      <p:sp>
        <p:nvSpPr>
          <p:cNvPr id="590" name="Text Box 3_2"/>
          <p:cNvSpPr/>
          <p:nvPr/>
        </p:nvSpPr>
        <p:spPr>
          <a:xfrm>
            <a:off x="1671480" y="4405680"/>
            <a:ext cx="667944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42840" bIns="33840">
            <a:noAutofit/>
          </a:bodyPr>
          <a:p>
            <a:pPr>
              <a:lnSpc>
                <a:spcPct val="100000"/>
              </a:lnSpc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</a:tabLst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Millet et al. 2012. Chironomid-based reconstruction of Lateglacial summer temperatures from the Ech palaeolake record (French western Pyrenees). </a:t>
            </a:r>
            <a:r>
              <a:rPr b="0" i="1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PalPalPal </a:t>
            </a: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315: 86-99</a:t>
            </a:r>
            <a:endParaRPr b="0" lang="en-GB" sz="1050" spc="-1" strike="noStrike">
              <a:latin typeface="Arial"/>
            </a:endParaRPr>
          </a:p>
        </p:txBody>
      </p:sp>
      <p:sp>
        <p:nvSpPr>
          <p:cNvPr id="591" name="Line 5_2"/>
          <p:cNvSpPr/>
          <p:nvPr/>
        </p:nvSpPr>
        <p:spPr>
          <a:xfrm>
            <a:off x="2288880" y="2284920"/>
            <a:ext cx="2330640" cy="1595520"/>
          </a:xfrm>
          <a:prstGeom prst="line">
            <a:avLst/>
          </a:prstGeom>
          <a:ln w="18360">
            <a:solidFill>
              <a:srgbClr val="ff0000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2" name=""/>
          <p:cNvSpPr/>
          <p:nvPr/>
        </p:nvSpPr>
        <p:spPr>
          <a:xfrm>
            <a:off x="503640" y="225720"/>
            <a:ext cx="9069840" cy="94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Googling for age-depth model</a:t>
            </a:r>
            <a:endParaRPr b="0" lang="en-GB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Rectangle 4_1"/>
          <p:cNvSpPr/>
          <p:nvPr/>
        </p:nvSpPr>
        <p:spPr>
          <a:xfrm>
            <a:off x="5116680" y="2038320"/>
            <a:ext cx="3029760" cy="229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5600" rIns="75600" tIns="17280" bIns="37800">
            <a:normAutofit/>
          </a:bodyPr>
          <a:p>
            <a:pPr marL="321480" indent="-24228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algn="l" pos="321480"/>
                <a:tab algn="l" pos="399960"/>
                <a:tab algn="l" pos="736920"/>
                <a:tab algn="l" pos="1073880"/>
                <a:tab algn="l" pos="1411200"/>
                <a:tab algn="l" pos="1748160"/>
                <a:tab algn="l" pos="2085120"/>
                <a:tab algn="l" pos="2422080"/>
                <a:tab algn="l" pos="2759040"/>
                <a:tab algn="l" pos="3096000"/>
                <a:tab algn="l" pos="3432960"/>
                <a:tab algn="l" pos="3769920"/>
                <a:tab algn="l" pos="4106880"/>
                <a:tab algn="l" pos="4443840"/>
                <a:tab algn="l" pos="4780800"/>
                <a:tab algn="l" pos="5117760"/>
                <a:tab algn="l" pos="5454720"/>
                <a:tab algn="l" pos="5791680"/>
                <a:tab algn="l" pos="6128640"/>
                <a:tab algn="l" pos="6465600"/>
                <a:tab algn="l" pos="6802560"/>
              </a:tabLst>
            </a:pPr>
            <a:r>
              <a:rPr b="0" lang="en-US" sz="1950" spc="-1" strike="noStrike">
                <a:solidFill>
                  <a:srgbClr val="999999"/>
                </a:solidFill>
                <a:latin typeface="Arial"/>
                <a:ea typeface="Arial Unicode MS"/>
              </a:rPr>
              <a:t>Which point estimates?</a:t>
            </a:r>
            <a:endParaRPr b="0" lang="en-GB" sz="1950" spc="-1" strike="noStrike">
              <a:latin typeface="Arial"/>
            </a:endParaRPr>
          </a:p>
          <a:p>
            <a:pPr marL="321480" indent="-24228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algn="l" pos="321480"/>
                <a:tab algn="l" pos="399960"/>
                <a:tab algn="l" pos="736920"/>
                <a:tab algn="l" pos="1073880"/>
                <a:tab algn="l" pos="1411200"/>
                <a:tab algn="l" pos="1748160"/>
                <a:tab algn="l" pos="2085120"/>
                <a:tab algn="l" pos="2422080"/>
                <a:tab algn="l" pos="2759040"/>
                <a:tab algn="l" pos="3096000"/>
                <a:tab algn="l" pos="3432960"/>
                <a:tab algn="l" pos="3769920"/>
                <a:tab algn="l" pos="4106880"/>
                <a:tab algn="l" pos="4443840"/>
                <a:tab algn="l" pos="4780800"/>
                <a:tab algn="l" pos="5117760"/>
                <a:tab algn="l" pos="5454720"/>
                <a:tab algn="l" pos="5791680"/>
                <a:tab algn="l" pos="6128640"/>
                <a:tab algn="l" pos="6465600"/>
                <a:tab algn="l" pos="6802560"/>
              </a:tabLst>
            </a:pPr>
            <a:r>
              <a:rPr b="0" lang="en-US" sz="1950" spc="-1" strike="noStrike">
                <a:solidFill>
                  <a:srgbClr val="999999"/>
                </a:solidFill>
                <a:latin typeface="Arial"/>
                <a:ea typeface="Arial Unicode MS"/>
              </a:rPr>
              <a:t>Reject dates?</a:t>
            </a:r>
            <a:endParaRPr b="0" lang="en-GB" sz="1950" spc="-1" strike="noStrike">
              <a:latin typeface="Arial"/>
            </a:endParaRPr>
          </a:p>
          <a:p>
            <a:pPr marL="321480" indent="-24228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algn="l" pos="321480"/>
                <a:tab algn="l" pos="399960"/>
                <a:tab algn="l" pos="736920"/>
                <a:tab algn="l" pos="1073880"/>
                <a:tab algn="l" pos="1411200"/>
                <a:tab algn="l" pos="1748160"/>
                <a:tab algn="l" pos="2085120"/>
                <a:tab algn="l" pos="2422080"/>
                <a:tab algn="l" pos="2759040"/>
                <a:tab algn="l" pos="3096000"/>
                <a:tab algn="l" pos="3432960"/>
                <a:tab algn="l" pos="3769920"/>
                <a:tab algn="l" pos="4106880"/>
                <a:tab algn="l" pos="4443840"/>
                <a:tab algn="l" pos="4780800"/>
                <a:tab algn="l" pos="5117760"/>
                <a:tab algn="l" pos="5454720"/>
                <a:tab algn="l" pos="5791680"/>
                <a:tab algn="l" pos="6128640"/>
                <a:tab algn="l" pos="6465600"/>
                <a:tab algn="l" pos="6802560"/>
              </a:tabLst>
            </a:pPr>
            <a:r>
              <a:rPr b="0" lang="en-US" sz="1950" spc="-1" strike="noStrike">
                <a:solidFill>
                  <a:srgbClr val="999999"/>
                </a:solidFill>
                <a:latin typeface="Arial"/>
                <a:ea typeface="Arial Unicode MS"/>
              </a:rPr>
              <a:t>How connect points?</a:t>
            </a:r>
            <a:endParaRPr b="0" lang="en-GB" sz="1950" spc="-1" strike="noStrike">
              <a:latin typeface="Arial"/>
            </a:endParaRPr>
          </a:p>
          <a:p>
            <a:pPr marL="321480" indent="-24228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algn="l" pos="321480"/>
                <a:tab algn="l" pos="399960"/>
                <a:tab algn="l" pos="736920"/>
                <a:tab algn="l" pos="1073880"/>
                <a:tab algn="l" pos="1411200"/>
                <a:tab algn="l" pos="1748160"/>
                <a:tab algn="l" pos="2085120"/>
                <a:tab algn="l" pos="2422080"/>
                <a:tab algn="l" pos="2759040"/>
                <a:tab algn="l" pos="3096000"/>
                <a:tab algn="l" pos="3432960"/>
                <a:tab algn="l" pos="3769920"/>
                <a:tab algn="l" pos="4106880"/>
                <a:tab algn="l" pos="4443840"/>
                <a:tab algn="l" pos="4780800"/>
                <a:tab algn="l" pos="5117760"/>
                <a:tab algn="l" pos="5454720"/>
                <a:tab algn="l" pos="5791680"/>
                <a:tab algn="l" pos="6128640"/>
                <a:tab algn="l" pos="6465600"/>
                <a:tab algn="l" pos="6802560"/>
              </a:tabLst>
            </a:pPr>
            <a:r>
              <a:rPr b="0" lang="en-US" sz="1950" spc="-1" strike="noStrike">
                <a:solidFill>
                  <a:srgbClr val="000000"/>
                </a:solidFill>
                <a:latin typeface="Arial"/>
                <a:ea typeface="Arial Unicode MS"/>
              </a:rPr>
              <a:t>Uncertainty?</a:t>
            </a:r>
            <a:endParaRPr b="0" lang="en-GB" sz="1950" spc="-1" strike="noStrike">
              <a:latin typeface="Arial"/>
            </a:endParaRPr>
          </a:p>
        </p:txBody>
      </p:sp>
      <p:pic>
        <p:nvPicPr>
          <p:cNvPr id="594" name="Picture 2_9" descr=""/>
          <p:cNvPicPr/>
          <p:nvPr/>
        </p:nvPicPr>
        <p:blipFill>
          <a:blip r:embed="rId1"/>
          <a:stretch/>
        </p:blipFill>
        <p:spPr>
          <a:xfrm>
            <a:off x="1671480" y="1716840"/>
            <a:ext cx="3293280" cy="2378880"/>
          </a:xfrm>
          <a:prstGeom prst="rect">
            <a:avLst/>
          </a:prstGeom>
          <a:ln w="0">
            <a:noFill/>
          </a:ln>
        </p:spPr>
      </p:pic>
      <p:sp>
        <p:nvSpPr>
          <p:cNvPr id="595" name="Text Box 3_3"/>
          <p:cNvSpPr/>
          <p:nvPr/>
        </p:nvSpPr>
        <p:spPr>
          <a:xfrm>
            <a:off x="1671480" y="4405680"/>
            <a:ext cx="667944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42840" bIns="33840">
            <a:noAutofit/>
          </a:bodyPr>
          <a:p>
            <a:pPr>
              <a:lnSpc>
                <a:spcPct val="100000"/>
              </a:lnSpc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</a:tabLst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Millet et al. 2012. Chironomid-based reconstruction of Lateglacial summer temperatures from the Ech palaeolake record (French western Pyrenees). </a:t>
            </a:r>
            <a:r>
              <a:rPr b="0" i="1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PalPalPal </a:t>
            </a: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315: 86-99</a:t>
            </a:r>
            <a:endParaRPr b="0" lang="en-GB" sz="1050" spc="-1" strike="noStrike">
              <a:latin typeface="Arial"/>
            </a:endParaRPr>
          </a:p>
        </p:txBody>
      </p:sp>
      <p:sp>
        <p:nvSpPr>
          <p:cNvPr id="596" name="Oval 5_0"/>
          <p:cNvSpPr/>
          <p:nvPr/>
        </p:nvSpPr>
        <p:spPr>
          <a:xfrm rot="2212200">
            <a:off x="2270520" y="2533320"/>
            <a:ext cx="925200" cy="17424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7" name="Oval 6_0"/>
          <p:cNvSpPr/>
          <p:nvPr/>
        </p:nvSpPr>
        <p:spPr>
          <a:xfrm rot="1932000">
            <a:off x="3860280" y="3425760"/>
            <a:ext cx="727920" cy="31284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8" name="Oval 7_0"/>
          <p:cNvSpPr/>
          <p:nvPr/>
        </p:nvSpPr>
        <p:spPr>
          <a:xfrm rot="1930800">
            <a:off x="3362760" y="3012120"/>
            <a:ext cx="608760" cy="30204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9" name=""/>
          <p:cNvSpPr/>
          <p:nvPr/>
        </p:nvSpPr>
        <p:spPr>
          <a:xfrm>
            <a:off x="503640" y="225720"/>
            <a:ext cx="9069840" cy="94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Googling for age-depth model</a:t>
            </a:r>
            <a:endParaRPr b="0" lang="en-GB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CustomShape 1_5"/>
          <p:cNvSpPr/>
          <p:nvPr/>
        </p:nvSpPr>
        <p:spPr>
          <a:xfrm>
            <a:off x="503640" y="336600"/>
            <a:ext cx="9068040" cy="119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Next session</a:t>
            </a:r>
            <a:endParaRPr b="0" lang="en-GB" sz="3090" spc="-1" strike="noStrike">
              <a:latin typeface="Arial"/>
            </a:endParaRPr>
          </a:p>
          <a:p>
            <a:pPr algn="ctr">
              <a:lnSpc>
                <a:spcPct val="108000"/>
              </a:lnSpc>
            </a:pPr>
            <a:r>
              <a:rPr b="1" lang="en-GB" sz="309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n-GB" sz="3090" spc="-1" strike="noStrike">
              <a:latin typeface="Arial"/>
            </a:endParaRPr>
          </a:p>
        </p:txBody>
      </p:sp>
      <p:sp>
        <p:nvSpPr>
          <p:cNvPr id="601" name="CustomShape 2_5"/>
          <p:cNvSpPr/>
          <p:nvPr/>
        </p:nvSpPr>
        <p:spPr>
          <a:xfrm>
            <a:off x="700920" y="1322640"/>
            <a:ext cx="9068040" cy="374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216000" indent="-214560">
              <a:lnSpc>
                <a:spcPct val="108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Theory of age-depth modeling</a:t>
            </a:r>
            <a:endParaRPr b="0" lang="en-GB" sz="2800" spc="-1" strike="noStrike">
              <a:latin typeface="Arial"/>
            </a:endParaRPr>
          </a:p>
          <a:p>
            <a:pPr marL="216000" indent="-214560">
              <a:lnSpc>
                <a:spcPct val="108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Tutorial for running </a:t>
            </a:r>
            <a:r>
              <a:rPr b="0" i="1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Bacon 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"/>
          <p:cNvSpPr/>
          <p:nvPr/>
        </p:nvSpPr>
        <p:spPr>
          <a:xfrm>
            <a:off x="503640" y="225720"/>
            <a:ext cx="9069840" cy="94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Radioactive decay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357" name=""/>
          <p:cNvSpPr/>
          <p:nvPr/>
        </p:nvSpPr>
        <p:spPr>
          <a:xfrm>
            <a:off x="504000" y="1326600"/>
            <a:ext cx="9070920" cy="328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Decay rates are constant as far as we know</a:t>
            </a:r>
            <a:endParaRPr b="0" lang="en-GB" sz="3200" spc="-1" strike="noStrike">
              <a:latin typeface="Arial"/>
            </a:endParaRPr>
          </a:p>
          <a:p>
            <a:pPr lvl="1" marL="864000" indent="-32292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  <a:ea typeface="DejaVu Sans"/>
              </a:rPr>
              <a:t>Not influenced by environment</a:t>
            </a:r>
            <a:endParaRPr b="0" lang="en-GB" sz="2800" spc="-1" strike="noStrike">
              <a:latin typeface="Arial"/>
            </a:endParaRPr>
          </a:p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Average lifespan </a:t>
            </a:r>
            <a:r>
              <a:rPr b="0" lang="en-GB" sz="32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14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C 8600 years – half-life 5730</a:t>
            </a:r>
            <a:endParaRPr b="0" lang="en-GB" sz="3200" spc="-1" strike="noStrike">
              <a:latin typeface="Arial"/>
            </a:endParaRPr>
          </a:p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100% at t=0 (AD 1950)</a:t>
            </a:r>
            <a:endParaRPr b="0" lang="en-GB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"/>
          <p:cNvSpPr/>
          <p:nvPr/>
        </p:nvSpPr>
        <p:spPr>
          <a:xfrm>
            <a:off x="503640" y="225720"/>
            <a:ext cx="9069840" cy="94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Arial"/>
                <a:ea typeface="DejaVu Sans"/>
              </a:rPr>
              <a:t>Radioactive decay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359" name=""/>
          <p:cNvSpPr/>
          <p:nvPr/>
        </p:nvSpPr>
        <p:spPr>
          <a:xfrm>
            <a:off x="504000" y="1326600"/>
            <a:ext cx="9070920" cy="328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List ten half-lives: </a:t>
            </a:r>
            <a:endParaRPr b="0" lang="en-GB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GB" sz="3200" spc="-1" strike="noStrike">
                <a:solidFill>
                  <a:srgbClr val="0000ff"/>
                </a:solidFill>
                <a:latin typeface="Arial"/>
                <a:ea typeface="DejaVu Sans"/>
              </a:rPr>
              <a:t>	</a:t>
            </a:r>
            <a:r>
              <a:rPr b="1" lang="en-GB" sz="3200" spc="-1" strike="noStrike">
                <a:solidFill>
                  <a:srgbClr val="0000ff"/>
                </a:solidFill>
                <a:latin typeface="Arial"/>
                <a:ea typeface="DejaVu Sans"/>
              </a:rPr>
              <a:t>yr &lt;- seq(0, by=5730, length=10)</a:t>
            </a:r>
            <a:endParaRPr b="0" lang="en-GB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b="1" lang="en-GB" sz="3200" spc="-1" strike="noStrike">
                <a:solidFill>
                  <a:srgbClr val="0000ff"/>
                </a:solidFill>
                <a:latin typeface="Arial"/>
                <a:ea typeface="DejaVu Sans"/>
              </a:rPr>
              <a:t>	</a:t>
            </a:r>
            <a:r>
              <a:rPr b="1" lang="en-GB" sz="3200" spc="-1" strike="noStrike">
                <a:solidFill>
                  <a:srgbClr val="0000ff"/>
                </a:solidFill>
                <a:latin typeface="Arial"/>
                <a:ea typeface="DejaVu Sans"/>
              </a:rPr>
              <a:t>	</a:t>
            </a:r>
            <a:r>
              <a:rPr b="1" lang="en-GB" sz="3200" spc="-1" strike="noStrike">
                <a:solidFill>
                  <a:srgbClr val="0000ff"/>
                </a:solidFill>
                <a:latin typeface="Arial"/>
                <a:ea typeface="DejaVu Sans"/>
              </a:rPr>
              <a:t>halflives &lt;- .5 ^ (0:9)</a:t>
            </a:r>
            <a:endParaRPr b="0" lang="en-GB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b="1" lang="en-GB" sz="3200" spc="-1" strike="noStrike">
                <a:solidFill>
                  <a:srgbClr val="0000ff"/>
                </a:solidFill>
                <a:latin typeface="Arial"/>
                <a:ea typeface="DejaVu Sans"/>
              </a:rPr>
              <a:t>	</a:t>
            </a:r>
            <a:r>
              <a:rPr b="1" lang="en-GB" sz="3200" spc="-1" strike="noStrike">
                <a:solidFill>
                  <a:srgbClr val="0000ff"/>
                </a:solidFill>
                <a:latin typeface="Arial"/>
                <a:ea typeface="DejaVu Sans"/>
              </a:rPr>
              <a:t>	</a:t>
            </a:r>
            <a:r>
              <a:rPr b="1" lang="en-GB" sz="3200" spc="-1" strike="noStrike">
                <a:solidFill>
                  <a:srgbClr val="0000ff"/>
                </a:solidFill>
                <a:latin typeface="Arial"/>
                <a:ea typeface="DejaVu Sans"/>
              </a:rPr>
              <a:t>cbind(yr, 100*halflives)</a:t>
            </a:r>
            <a:endParaRPr b="0" lang="en-GB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" descr=""/>
          <p:cNvPicPr/>
          <p:nvPr/>
        </p:nvPicPr>
        <p:blipFill>
          <a:blip r:embed="rId1"/>
          <a:stretch/>
        </p:blipFill>
        <p:spPr>
          <a:xfrm>
            <a:off x="2225880" y="5760"/>
            <a:ext cx="5513400" cy="5513400"/>
          </a:xfrm>
          <a:prstGeom prst="rect">
            <a:avLst/>
          </a:prstGeom>
          <a:ln w="0">
            <a:noFill/>
          </a:ln>
        </p:spPr>
      </p:pic>
      <p:sp>
        <p:nvSpPr>
          <p:cNvPr id="361" name=""/>
          <p:cNvSpPr/>
          <p:nvPr/>
        </p:nvSpPr>
        <p:spPr>
          <a:xfrm>
            <a:off x="7018920" y="5365800"/>
            <a:ext cx="306036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https://maarten14c.github.io/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2722</TotalTime>
  <Application>LibreOffice/7.1.6.2.0$Linux_X86_64 LibreOffice_project/10$Build-2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2021-08-16T10:44:56Z</dcterms:created>
  <dc:creator>Maarten Blaauw</dc:creator>
  <dc:description/>
  <dc:language>en-GB</dc:language>
  <cp:lastModifiedBy>Maarten Blaauw</cp:lastModifiedBy>
  <dcterms:modified xsi:type="dcterms:W3CDTF">2021-09-12T17:56:27Z</dcterms:modified>
  <cp:revision>82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