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_rels/notesSlide51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9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12.xml.rels" ContentType="application/vnd.openxmlformats-package.relationships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0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8.tif" ContentType="image/tiff"/>
  <Override PartName="/ppt/media/image2.png" ContentType="image/png"/>
  <Override PartName="/ppt/media/image32.png" ContentType="image/png"/>
  <Override PartName="/ppt/media/image26.jpeg" ContentType="image/jpeg"/>
  <Override PartName="/ppt/media/image23.gif" ContentType="image/gif"/>
  <Override PartName="/ppt/media/image16.png" ContentType="image/png"/>
  <Override PartName="/ppt/media/image18.jpeg" ContentType="image/jpeg"/>
  <Override PartName="/ppt/media/image17.png" ContentType="image/png"/>
  <Override PartName="/ppt/media/image24.gif" ContentType="image/gif"/>
  <Override PartName="/ppt/media/image21.gif" ContentType="image/gif"/>
  <Override PartName="/ppt/media/image1.png" ContentType="image/png"/>
  <Override PartName="/ppt/media/image31.png" ContentType="image/png"/>
  <Override PartName="/ppt/media/image3.jpeg" ContentType="image/jpeg"/>
  <Override PartName="/ppt/media/image30.png" ContentType="image/png"/>
  <Override PartName="/ppt/media/image25.png" ContentType="image/png"/>
  <Override PartName="/ppt/media/image19.jpeg" ContentType="image/jpeg"/>
  <Override PartName="/ppt/media/image42.jpeg" ContentType="image/jpeg"/>
  <Override PartName="/ppt/media/image15.tif" ContentType="image/tiff"/>
  <Override PartName="/ppt/media/image4.png" ContentType="image/png"/>
  <Override PartName="/ppt/media/image34.png" ContentType="image/png"/>
  <Override PartName="/ppt/media/image13.jpeg" ContentType="image/jpeg"/>
  <Override PartName="/ppt/media/image5.png" ContentType="image/png"/>
  <Override PartName="/ppt/media/image35.png" ContentType="image/png"/>
  <Override PartName="/ppt/media/image10.png" ContentType="image/png"/>
  <Override PartName="/ppt/media/image29.png" ContentType="image/png"/>
  <Override PartName="/ppt/media/image6.png" ContentType="image/png"/>
  <Override PartName="/ppt/media/image36.png" ContentType="image/png"/>
  <Override PartName="/ppt/media/image11.png" ContentType="image/png"/>
  <Override PartName="/ppt/media/image27.gif" ContentType="image/gif"/>
  <Override PartName="/ppt/media/image51.jpeg" ContentType="image/jpeg"/>
  <Override PartName="/ppt/media/image39.gif" ContentType="image/gif"/>
  <Override PartName="/ppt/media/image46.png" ContentType="image/png"/>
  <Override PartName="/ppt/media/image45.jpeg" ContentType="image/jpeg"/>
  <Override PartName="/ppt/media/image55.png" ContentType="image/png"/>
  <Override PartName="/ppt/media/image47.jpeg" ContentType="image/jpeg"/>
  <Override PartName="/ppt/media/image50.png" ContentType="image/png"/>
  <Override PartName="/ppt/media/image49.gif" ContentType="image/gif"/>
  <Override PartName="/ppt/media/image52.png" ContentType="image/png"/>
  <Override PartName="/ppt/media/image53.jpeg" ContentType="image/jpeg"/>
  <Override PartName="/ppt/media/image57.jpeg" ContentType="image/jpeg"/>
  <Override PartName="/ppt/media/image43.png" ContentType="image/png"/>
  <Override PartName="/ppt/media/image48.gif" ContentType="image/gif"/>
  <Override PartName="/ppt/media/image54.jpeg" ContentType="image/jpeg"/>
  <Override PartName="/ppt/media/image56.tif" ContentType="image/tiff"/>
  <Override PartName="/ppt/media/image40.gif" ContentType="image/gif"/>
  <Override PartName="/ppt/media/image33.png" ContentType="image/png"/>
  <Override PartName="/ppt/media/image8.png" ContentType="image/png"/>
  <Override PartName="/ppt/media/image14.jpeg" ContentType="image/jpeg"/>
  <Override PartName="/ppt/media/image58.jpeg" ContentType="image/jpeg"/>
  <Override PartName="/ppt/media/image59.jpeg" ContentType="image/jpeg"/>
  <Override PartName="/ppt/media/image44.jpeg" ContentType="image/jpeg"/>
  <Override PartName="/ppt/media/image38.jpeg" ContentType="image/jpeg"/>
  <Override PartName="/ppt/media/image41.png" ContentType="image/png"/>
  <Override PartName="/ppt/media/image37.gif" ContentType="image/gif"/>
  <Override PartName="/ppt/media/image12.png" ContentType="image/png"/>
  <Override PartName="/ppt/media/image20.jpeg" ContentType="image/jpeg"/>
  <Override PartName="/ppt/media/image7.png" ContentType="image/png"/>
  <Override PartName="/ppt/media/image9.png" ContentType="image/png"/>
  <Override PartName="/ppt/media/image22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41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51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6.xml.rels" ContentType="application/vnd.openxmlformats-package.relationships+xml"/>
  <Override PartName="/ppt/slides/_rels/slide52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1.xml.rels" ContentType="application/vnd.openxmlformats-package.relationships+xml"/>
  <Override PartName="/ppt/slides/_rels/slide6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38.xml.rels" ContentType="application/vnd.openxmlformats-package.relationships+xml"/>
  <Override PartName="/ppt/slides/_rels/slide23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33.xml.rels" ContentType="application/vnd.openxmlformats-package.relationships+xml"/>
  <Override PartName="/ppt/slides/_rels/slide48.xml.rels" ContentType="application/vnd.openxmlformats-package.relationships+xml"/>
  <Override PartName="/ppt/slides/_rels/slide46.xml.rels" ContentType="application/vnd.openxmlformats-package.relationships+xml"/>
  <Override PartName="/ppt/slides/_rels/slide53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28.xml.rels" ContentType="application/vnd.openxmlformats-package.relationships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move the slide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2000" spc="-1" strike="noStrike">
                <a:latin typeface="Arial"/>
              </a:rPr>
              <a:t>Click to edit the notes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Times New Roman"/>
              </a:rPr>
              <a:t>&lt;header&gt;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GB" sz="1400" spc="-1" strike="noStrike">
                <a:latin typeface="Times New Roman"/>
              </a:rPr>
              <a:t>&lt;date/time&gt;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8B6757D4-C4C8-44F9-A268-A9FE0E5ABFF8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_21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6397FACE-C687-4925-9C4E-C9A284BD9CF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02" name="PlaceHolder 1"/>
          <p:cNvSpPr>
            <a:spLocks noGrp="1"/>
          </p:cNvSpPr>
          <p:nvPr>
            <p:ph type="sldImg"/>
          </p:nvPr>
        </p:nvSpPr>
        <p:spPr>
          <a:xfrm>
            <a:off x="1333800" y="811440"/>
            <a:ext cx="4883040" cy="399996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_23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2668FC36-1AEC-4CA0-AE85-5F143DEAE96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05" name="PlaceHolder 1"/>
          <p:cNvSpPr>
            <a:spLocks noGrp="1"/>
          </p:cNvSpPr>
          <p:nvPr>
            <p:ph type="sldImg"/>
          </p:nvPr>
        </p:nvSpPr>
        <p:spPr>
          <a:xfrm>
            <a:off x="1333800" y="811440"/>
            <a:ext cx="4883040" cy="3999960"/>
          </a:xfrm>
          <a:prstGeom prst="rect">
            <a:avLst/>
          </a:prstGeom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_25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10D32ED1-700C-470A-A202-40DA7AD7E44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08" name="PlaceHolder 1"/>
          <p:cNvSpPr>
            <a:spLocks noGrp="1"/>
          </p:cNvSpPr>
          <p:nvPr>
            <p:ph type="sldImg"/>
          </p:nvPr>
        </p:nvSpPr>
        <p:spPr>
          <a:xfrm>
            <a:off x="1333800" y="811440"/>
            <a:ext cx="4883040" cy="3999960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_3"/>
          <p:cNvSpPr/>
          <p:nvPr/>
        </p:nvSpPr>
        <p:spPr>
          <a:xfrm>
            <a:off x="4281480" y="10155240"/>
            <a:ext cx="3271680" cy="53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CC571385-86B6-4D61-8E5F-352702D931B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11" name="PlaceHolder 1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2720" cy="3765240"/>
          </a:xfrm>
          <a:prstGeom prst="rect">
            <a:avLst/>
          </a:prstGeom>
        </p:spPr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3240" cy="452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_4"/>
          <p:cNvSpPr/>
          <p:nvPr/>
        </p:nvSpPr>
        <p:spPr>
          <a:xfrm>
            <a:off x="4281480" y="10155240"/>
            <a:ext cx="3271680" cy="53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FEC0D168-39C3-426C-B20E-ECFC6663EA21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14" name="PlaceHolder 1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2720" cy="3765240"/>
          </a:xfrm>
          <a:prstGeom prst="rect">
            <a:avLst/>
          </a:prstGeom>
        </p:spPr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3240" cy="452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_6"/>
          <p:cNvSpPr/>
          <p:nvPr/>
        </p:nvSpPr>
        <p:spPr>
          <a:xfrm>
            <a:off x="4281480" y="10155240"/>
            <a:ext cx="3271680" cy="53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8498E3E7-D3FD-4BC1-987F-86550F30E62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17" name="PlaceHolder 1"/>
          <p:cNvSpPr>
            <a:spLocks noGrp="1"/>
          </p:cNvSpPr>
          <p:nvPr>
            <p:ph type="sldImg"/>
          </p:nvPr>
        </p:nvSpPr>
        <p:spPr>
          <a:xfrm>
            <a:off x="536400" y="763560"/>
            <a:ext cx="6689520" cy="3762000"/>
          </a:xfrm>
          <a:prstGeom prst="rect">
            <a:avLst/>
          </a:prstGeom>
        </p:spPr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3240" cy="4520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_56"/>
          <p:cNvSpPr/>
          <p:nvPr/>
        </p:nvSpPr>
        <p:spPr>
          <a:xfrm>
            <a:off x="4282200" y="10155240"/>
            <a:ext cx="327240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BAD0AE0E-BD29-4B55-BCFC-6DF5C15FABCF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320" name="PlaceHolder 1"/>
          <p:cNvSpPr>
            <a:spLocks noGrp="1"/>
          </p:cNvSpPr>
          <p:nvPr>
            <p:ph type="sldImg"/>
          </p:nvPr>
        </p:nvSpPr>
        <p:spPr>
          <a:xfrm>
            <a:off x="589680" y="892440"/>
            <a:ext cx="7382880" cy="440496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857520" y="5585040"/>
            <a:ext cx="6849000" cy="52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_9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7BA77EE9-7D86-4E6A-AB9C-D4153F81422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sldImg"/>
          </p:nvPr>
        </p:nvSpPr>
        <p:spPr>
          <a:xfrm>
            <a:off x="1333800" y="811440"/>
            <a:ext cx="4883040" cy="3999960"/>
          </a:xfrm>
          <a:prstGeom prst="rect">
            <a:avLst/>
          </a:prstGeom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_31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12B90815-57B8-4B43-B07E-C5F4D47F884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23" name="PlaceHolder 1"/>
          <p:cNvSpPr>
            <a:spLocks noGrp="1"/>
          </p:cNvSpPr>
          <p:nvPr>
            <p:ph type="sldImg"/>
          </p:nvPr>
        </p:nvSpPr>
        <p:spPr>
          <a:xfrm>
            <a:off x="1111680" y="737280"/>
            <a:ext cx="4435200" cy="3633840"/>
          </a:xfrm>
          <a:prstGeom prst="rect">
            <a:avLst/>
          </a:prstGeom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3760" cy="4369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_34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8D1DCC99-D3E4-483E-88EE-59999F5E54B7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26" name="PlaceHolder 1"/>
          <p:cNvSpPr>
            <a:spLocks noGrp="1"/>
          </p:cNvSpPr>
          <p:nvPr>
            <p:ph type="sldImg"/>
          </p:nvPr>
        </p:nvSpPr>
        <p:spPr>
          <a:xfrm>
            <a:off x="1335240" y="811440"/>
            <a:ext cx="4876560" cy="3996360"/>
          </a:xfrm>
          <a:prstGeom prst="rect">
            <a:avLst/>
          </a:prstGeom>
        </p:spPr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_36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2B31402A-D6A8-4346-8B52-E6478DC11356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29" name="PlaceHolder 1"/>
          <p:cNvSpPr>
            <a:spLocks noGrp="1"/>
          </p:cNvSpPr>
          <p:nvPr>
            <p:ph type="sldImg"/>
          </p:nvPr>
        </p:nvSpPr>
        <p:spPr>
          <a:xfrm>
            <a:off x="1111680" y="737280"/>
            <a:ext cx="4435200" cy="363384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3760" cy="4369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_38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48FAA0E1-287D-47BF-93C2-D57F48A0DE5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32" name="PlaceHolder 1"/>
          <p:cNvSpPr>
            <a:spLocks noGrp="1"/>
          </p:cNvSpPr>
          <p:nvPr>
            <p:ph type="sldImg"/>
          </p:nvPr>
        </p:nvSpPr>
        <p:spPr>
          <a:xfrm>
            <a:off x="1111680" y="737280"/>
            <a:ext cx="4435200" cy="3633840"/>
          </a:xfrm>
          <a:prstGeom prst="rect">
            <a:avLst/>
          </a:prstGeom>
        </p:spPr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3760" cy="4369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_11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6545F07C-D821-4606-AADB-E1C76B81C5D3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284" name="PlaceHolder 1"/>
          <p:cNvSpPr>
            <a:spLocks noGrp="1"/>
          </p:cNvSpPr>
          <p:nvPr>
            <p:ph type="sldImg"/>
          </p:nvPr>
        </p:nvSpPr>
        <p:spPr>
          <a:xfrm>
            <a:off x="1333800" y="811440"/>
            <a:ext cx="4883040" cy="399996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_26"/>
          <p:cNvSpPr/>
          <p:nvPr/>
        </p:nvSpPr>
        <p:spPr>
          <a:xfrm>
            <a:off x="4281480" y="10155240"/>
            <a:ext cx="3271680" cy="53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4D94FC06-EDF8-4F4D-A965-6720773338C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335" name="PlaceHolder 1"/>
          <p:cNvSpPr>
            <a:spLocks noGrp="1"/>
          </p:cNvSpPr>
          <p:nvPr>
            <p:ph type="sldImg"/>
          </p:nvPr>
        </p:nvSpPr>
        <p:spPr>
          <a:xfrm>
            <a:off x="1143000" y="693720"/>
            <a:ext cx="4559040" cy="3417480"/>
          </a:xfrm>
          <a:prstGeom prst="rect">
            <a:avLst/>
          </a:prstGeom>
        </p:spPr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2800" cy="4109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_13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611EDBDC-BF01-45ED-BB8D-3F7F62DAFF4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287" name="PlaceHolder 1"/>
          <p:cNvSpPr>
            <a:spLocks noGrp="1"/>
          </p:cNvSpPr>
          <p:nvPr>
            <p:ph type="sldImg"/>
          </p:nvPr>
        </p:nvSpPr>
        <p:spPr>
          <a:xfrm>
            <a:off x="1333800" y="811440"/>
            <a:ext cx="4883040" cy="399996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_46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71F42223-7FB5-4BD9-B374-D55F9B393BCC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38" name="PlaceHolder 1"/>
          <p:cNvSpPr>
            <a:spLocks noGrp="1"/>
          </p:cNvSpPr>
          <p:nvPr>
            <p:ph type="sldImg"/>
          </p:nvPr>
        </p:nvSpPr>
        <p:spPr>
          <a:xfrm>
            <a:off x="1111680" y="737280"/>
            <a:ext cx="4442760" cy="3640680"/>
          </a:xfrm>
          <a:prstGeom prst="rect">
            <a:avLst/>
          </a:prstGeom>
        </p:spPr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3760" cy="4369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_49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5DBA0C51-6F95-434C-ADFB-4DB7514C0B61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41" name="PlaceHolder 1"/>
          <p:cNvSpPr>
            <a:spLocks noGrp="1"/>
          </p:cNvSpPr>
          <p:nvPr>
            <p:ph type="sldImg"/>
          </p:nvPr>
        </p:nvSpPr>
        <p:spPr>
          <a:xfrm>
            <a:off x="1111680" y="737280"/>
            <a:ext cx="4442760" cy="3640680"/>
          </a:xfrm>
          <a:prstGeom prst="rect">
            <a:avLst/>
          </a:prstGeom>
        </p:spPr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3760" cy="4369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_51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A8D96198-27E5-4EEB-B122-C6AEF51078D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44" name="PlaceHolder 1"/>
          <p:cNvSpPr>
            <a:spLocks noGrp="1"/>
          </p:cNvSpPr>
          <p:nvPr>
            <p:ph type="sldImg"/>
          </p:nvPr>
        </p:nvSpPr>
        <p:spPr>
          <a:xfrm>
            <a:off x="1111680" y="737280"/>
            <a:ext cx="4442760" cy="3640680"/>
          </a:xfrm>
          <a:prstGeom prst="rect">
            <a:avLst/>
          </a:prstGeom>
        </p:spPr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3760" cy="4369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_52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112288B7-3840-4DCC-9AC9-CE0E47933EE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347" name="PlaceHolder 1"/>
          <p:cNvSpPr>
            <a:spLocks noGrp="1"/>
          </p:cNvSpPr>
          <p:nvPr>
            <p:ph type="sldImg"/>
          </p:nvPr>
        </p:nvSpPr>
        <p:spPr>
          <a:xfrm>
            <a:off x="1335240" y="811440"/>
            <a:ext cx="4876560" cy="3996360"/>
          </a:xfrm>
          <a:prstGeom prst="rect">
            <a:avLst/>
          </a:prstGeom>
        </p:spPr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_15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D7941961-A2CB-4BC5-B426-A0959D0C303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290" name="PlaceHolder 1"/>
          <p:cNvSpPr>
            <a:spLocks noGrp="1"/>
          </p:cNvSpPr>
          <p:nvPr>
            <p:ph type="sldImg"/>
          </p:nvPr>
        </p:nvSpPr>
        <p:spPr>
          <a:xfrm>
            <a:off x="1333800" y="811440"/>
            <a:ext cx="4883040" cy="3999960"/>
          </a:xfrm>
          <a:prstGeom prst="rect">
            <a:avLst/>
          </a:prstGeom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_17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F91E70E0-2B5E-4D81-9A37-4A9FFA5F2274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293" name="PlaceHolder 1"/>
          <p:cNvSpPr>
            <a:spLocks noGrp="1"/>
          </p:cNvSpPr>
          <p:nvPr>
            <p:ph type="sldImg"/>
          </p:nvPr>
        </p:nvSpPr>
        <p:spPr>
          <a:xfrm>
            <a:off x="1333800" y="811440"/>
            <a:ext cx="4883040" cy="3999960"/>
          </a:xfrm>
          <a:prstGeom prst="rect">
            <a:avLst/>
          </a:prstGeom>
        </p:spPr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_19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96C4E4CD-6416-4270-8BA5-39E2EAEBD63C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296" name="PlaceHolder 1"/>
          <p:cNvSpPr>
            <a:spLocks noGrp="1"/>
          </p:cNvSpPr>
          <p:nvPr>
            <p:ph type="sldImg"/>
          </p:nvPr>
        </p:nvSpPr>
        <p:spPr>
          <a:xfrm>
            <a:off x="1333800" y="811440"/>
            <a:ext cx="4883040" cy="3999960"/>
          </a:xfrm>
          <a:prstGeom prst="rect">
            <a:avLst/>
          </a:prstGeom>
        </p:spPr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_67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F7A1DF6E-4BB4-4A89-8CA4-99FA49969A7E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  <p:sp>
        <p:nvSpPr>
          <p:cNvPr id="299" name="PlaceHolder 1"/>
          <p:cNvSpPr>
            <a:spLocks noGrp="1"/>
          </p:cNvSpPr>
          <p:nvPr>
            <p:ph type="sldImg"/>
          </p:nvPr>
        </p:nvSpPr>
        <p:spPr>
          <a:xfrm>
            <a:off x="1333800" y="811440"/>
            <a:ext cx="4883040" cy="399996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8240"/>
          </a:xfrm>
          <a:prstGeom prst="rect">
            <a:avLst/>
          </a:prstGeom>
        </p:spPr>
        <p:txBody>
          <a:bodyPr lIns="0" rIns="0" tIns="0" bIns="0">
            <a:normAutofit fontScale="7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8240"/>
          </a:xfrm>
          <a:prstGeom prst="rect">
            <a:avLst/>
          </a:prstGeom>
        </p:spPr>
        <p:txBody>
          <a:bodyPr lIns="0" rIns="0" tIns="0" bIns="0">
            <a:normAutofit fontScale="7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tif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gif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gif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gif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gif"/><Relationship Id="rId3" Type="http://schemas.openxmlformats.org/officeDocument/2006/relationships/image" Target="../media/image28.tif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hyperlink" Target="https://vimeo.com/602543020" TargetMode="External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hyperlink" Target="https://vimeo.com/602614709" TargetMode="External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8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hyperlink" Target="https://vimeo.com/602585449" TargetMode="External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hyperlink" Target="https://vimeo.com/602585477" TargetMode="External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7.g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9.g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0.g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hyperlink" Target="https://vimeo.com/548372489" TargetMode="External"/><Relationship Id="rId3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8.gif"/><Relationship Id="rId2" Type="http://schemas.openxmlformats.org/officeDocument/2006/relationships/slideLayout" Target="../slideLayouts/slideLayout28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9.gif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ti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5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"/>
          <p:cNvSpPr/>
          <p:nvPr/>
        </p:nvSpPr>
        <p:spPr>
          <a:xfrm>
            <a:off x="504000" y="133200"/>
            <a:ext cx="9068040" cy="249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GSA Short Course</a:t>
            </a:r>
            <a:br/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Age-Depth Modeling</a:t>
            </a:r>
            <a:br/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of Sedimentary Deposits</a:t>
            </a:r>
            <a:br/>
            <a:endParaRPr b="0" lang="en-GB" sz="4400" spc="-1" strike="noStrike">
              <a:latin typeface="Arial"/>
            </a:endParaRPr>
          </a:p>
        </p:txBody>
      </p:sp>
      <p:sp>
        <p:nvSpPr>
          <p:cNvPr id="122" name=""/>
          <p:cNvSpPr/>
          <p:nvPr/>
        </p:nvSpPr>
        <p:spPr>
          <a:xfrm>
            <a:off x="504000" y="1752120"/>
            <a:ext cx="9068040" cy="328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Session 2a</a:t>
            </a: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Bayesian age-models - theory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7560000" y="4672080"/>
            <a:ext cx="2518560" cy="997560"/>
          </a:xfrm>
          <a:prstGeom prst="rect">
            <a:avLst/>
          </a:prstGeom>
          <a:ln w="0">
            <a:noFill/>
          </a:ln>
        </p:spPr>
      </p:pic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2160000" y="4663440"/>
            <a:ext cx="2700000" cy="934200"/>
          </a:xfrm>
          <a:prstGeom prst="rect">
            <a:avLst/>
          </a:prstGeom>
          <a:ln w="0">
            <a:noFill/>
          </a:ln>
        </p:spPr>
      </p:pic>
      <p:pic>
        <p:nvPicPr>
          <p:cNvPr id="125" name="" descr=""/>
          <p:cNvPicPr/>
          <p:nvPr/>
        </p:nvPicPr>
        <p:blipFill>
          <a:blip r:embed="rId3"/>
          <a:stretch/>
        </p:blipFill>
        <p:spPr>
          <a:xfrm>
            <a:off x="144000" y="4860360"/>
            <a:ext cx="1838160" cy="662760"/>
          </a:xfrm>
          <a:prstGeom prst="rect">
            <a:avLst/>
          </a:prstGeom>
          <a:ln w="0">
            <a:noFill/>
          </a:ln>
        </p:spPr>
      </p:pic>
      <p:pic>
        <p:nvPicPr>
          <p:cNvPr id="126" name="" descr=""/>
          <p:cNvPicPr/>
          <p:nvPr/>
        </p:nvPicPr>
        <p:blipFill>
          <a:blip r:embed="rId4"/>
          <a:stretch/>
        </p:blipFill>
        <p:spPr>
          <a:xfrm>
            <a:off x="5279040" y="4843440"/>
            <a:ext cx="1920960" cy="5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_20"/>
          <p:cNvSpPr/>
          <p:nvPr/>
        </p:nvSpPr>
        <p:spPr>
          <a:xfrm>
            <a:off x="1530000" y="809640"/>
            <a:ext cx="701532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3300" spc="-1" strike="noStrike">
              <a:latin typeface="Arial"/>
            </a:endParaRPr>
          </a:p>
        </p:txBody>
      </p:sp>
      <p:sp>
        <p:nvSpPr>
          <p:cNvPr id="151" name="CustomShape 2_6"/>
          <p:cNvSpPr/>
          <p:nvPr/>
        </p:nvSpPr>
        <p:spPr>
          <a:xfrm>
            <a:off x="5309640" y="1821600"/>
            <a:ext cx="3505320" cy="31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Smooth spline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99000"/>
              </a:lnSpc>
              <a:spcAft>
                <a:spcPts val="1069"/>
              </a:spcAft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clam(,4)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540000" y="1620000"/>
            <a:ext cx="4497840" cy="392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4" descr=""/>
          <p:cNvPicPr/>
          <p:nvPr/>
        </p:nvPicPr>
        <p:blipFill>
          <a:blip r:embed="rId1"/>
          <a:stretch/>
        </p:blipFill>
        <p:spPr>
          <a:xfrm>
            <a:off x="648000" y="811800"/>
            <a:ext cx="3057840" cy="407520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6_0" descr=""/>
          <p:cNvPicPr/>
          <p:nvPr/>
        </p:nvPicPr>
        <p:blipFill>
          <a:blip r:embed="rId2"/>
          <a:stretch/>
        </p:blipFill>
        <p:spPr>
          <a:xfrm>
            <a:off x="5940000" y="802440"/>
            <a:ext cx="3638160" cy="408492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1_1" descr=""/>
          <p:cNvPicPr/>
          <p:nvPr/>
        </p:nvPicPr>
        <p:blipFill>
          <a:blip r:embed="rId3"/>
          <a:stretch/>
        </p:blipFill>
        <p:spPr>
          <a:xfrm>
            <a:off x="3809880" y="2964600"/>
            <a:ext cx="2095920" cy="186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_22"/>
          <p:cNvSpPr/>
          <p:nvPr/>
        </p:nvSpPr>
        <p:spPr>
          <a:xfrm>
            <a:off x="1530000" y="809640"/>
            <a:ext cx="701532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3300" spc="-1" strike="noStrike">
              <a:latin typeface="Arial"/>
            </a:endParaRPr>
          </a:p>
        </p:txBody>
      </p:sp>
      <p:sp>
        <p:nvSpPr>
          <p:cNvPr id="157" name="CustomShape 2_9"/>
          <p:cNvSpPr/>
          <p:nvPr/>
        </p:nvSpPr>
        <p:spPr>
          <a:xfrm>
            <a:off x="5309640" y="1821600"/>
            <a:ext cx="3505320" cy="31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Smooth spline</a:t>
            </a:r>
            <a:endParaRPr b="0" lang="en-GB" sz="2400" spc="-1" strike="noStrike">
              <a:latin typeface="Arial"/>
            </a:endParaRPr>
          </a:p>
          <a:p>
            <a:pPr lvl="1" marL="835200" indent="-268560">
              <a:lnSpc>
                <a:spcPct val="99000"/>
              </a:lnSpc>
              <a:spcAft>
                <a:spcPts val="853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date 6 = outlier</a:t>
            </a:r>
            <a:endParaRPr b="0" lang="en-GB" sz="2100" spc="-1" strike="noStrike">
              <a:latin typeface="Arial"/>
            </a:endParaRPr>
          </a:p>
          <a:p>
            <a:pPr>
              <a:lnSpc>
                <a:spcPct val="99000"/>
              </a:lnSpc>
              <a:spcAft>
                <a:spcPts val="1069"/>
              </a:spcAft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clam(,4, outliers=6)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540000" y="1620000"/>
            <a:ext cx="4497840" cy="392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_24"/>
          <p:cNvSpPr/>
          <p:nvPr/>
        </p:nvSpPr>
        <p:spPr>
          <a:xfrm>
            <a:off x="1530000" y="809640"/>
            <a:ext cx="701532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3300" spc="-1" strike="noStrike">
              <a:latin typeface="Arial"/>
            </a:endParaRPr>
          </a:p>
        </p:txBody>
      </p:sp>
      <p:sp>
        <p:nvSpPr>
          <p:cNvPr id="160" name="CustomShape 2_8"/>
          <p:cNvSpPr/>
          <p:nvPr/>
        </p:nvSpPr>
        <p:spPr>
          <a:xfrm>
            <a:off x="5309640" y="1821600"/>
            <a:ext cx="3505320" cy="31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Smooth spline</a:t>
            </a:r>
            <a:endParaRPr b="0" lang="en-GB" sz="2400" spc="-1" strike="noStrike">
              <a:latin typeface="Arial"/>
            </a:endParaRPr>
          </a:p>
          <a:p>
            <a:pPr lvl="1" marL="835200" indent="-268560">
              <a:lnSpc>
                <a:spcPct val="99000"/>
              </a:lnSpc>
              <a:spcAft>
                <a:spcPts val="853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b="0" lang="en-GB" sz="2100" spc="-1" strike="noStrike">
              <a:latin typeface="Arial"/>
            </a:endParaRPr>
          </a:p>
          <a:p>
            <a:pPr>
              <a:lnSpc>
                <a:spcPct val="99000"/>
              </a:lnSpc>
              <a:spcAft>
                <a:spcPts val="1069"/>
              </a:spcAft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clam(,4, hiatus=470)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540000" y="1620000"/>
            <a:ext cx="4497840" cy="392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4_4"/>
          <p:cNvSpPr/>
          <p:nvPr/>
        </p:nvSpPr>
        <p:spPr>
          <a:xfrm>
            <a:off x="504000" y="972000"/>
            <a:ext cx="9066600" cy="41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  <a:ea typeface="DejaVu Sans"/>
              </a:rPr>
              <a:t>require(clam)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  <a:ea typeface="DejaVu Sans"/>
              </a:rPr>
              <a:t>clam(outliers=6)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  <a:ea typeface="DejaVu Sans"/>
              </a:rPr>
              <a:t>clam(hiatus=470)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  <a:ea typeface="DejaVu Sans"/>
              </a:rPr>
              <a:t>clam(hiatus=470, type=2)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  <a:ea typeface="DejaVu Sans"/>
              </a:rPr>
              <a:t>clam(hiatus=470, 2, 2)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  <a:ea typeface="DejaVu Sans"/>
              </a:rPr>
              <a:t>clam(hiatus=470, 2, 3)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  <a:ea typeface="DejaVu Sans"/>
              </a:rPr>
              <a:t>clam(,4)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  <a:ea typeface="DejaVu Sans"/>
              </a:rPr>
              <a:t>clam(,4, outliers=6)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  <a:ea typeface="DejaVu Sans"/>
              </a:rPr>
              <a:t>clam(,4, hiatus=470)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" descr=""/>
          <p:cNvPicPr/>
          <p:nvPr/>
        </p:nvPicPr>
        <p:blipFill>
          <a:blip r:embed="rId1"/>
          <a:stretch/>
        </p:blipFill>
        <p:spPr>
          <a:xfrm>
            <a:off x="3420000" y="837720"/>
            <a:ext cx="3275640" cy="4020120"/>
          </a:xfrm>
          <a:prstGeom prst="rect">
            <a:avLst/>
          </a:prstGeom>
          <a:ln w="0">
            <a:noFill/>
          </a:ln>
        </p:spPr>
      </p:pic>
      <p:sp>
        <p:nvSpPr>
          <p:cNvPr id="164" name="CustomShape 1_2"/>
          <p:cNvSpPr/>
          <p:nvPr/>
        </p:nvSpPr>
        <p:spPr>
          <a:xfrm>
            <a:off x="1584360" y="5221080"/>
            <a:ext cx="3504960" cy="18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13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Jason Salavon      100 Special Moments</a:t>
            </a:r>
            <a:endParaRPr b="0" lang="en-GB" sz="13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_0" descr=""/>
          <p:cNvPicPr/>
          <p:nvPr/>
        </p:nvPicPr>
        <p:blipFill>
          <a:blip r:embed="rId1"/>
          <a:stretch/>
        </p:blipFill>
        <p:spPr>
          <a:xfrm>
            <a:off x="2700000" y="938160"/>
            <a:ext cx="2232000" cy="381708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2_1" descr=""/>
          <p:cNvPicPr/>
          <p:nvPr/>
        </p:nvPicPr>
        <p:blipFill>
          <a:blip r:embed="rId2"/>
          <a:stretch/>
        </p:blipFill>
        <p:spPr>
          <a:xfrm>
            <a:off x="5102640" y="930960"/>
            <a:ext cx="2060280" cy="381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_5"/>
          <p:cNvSpPr/>
          <p:nvPr/>
        </p:nvSpPr>
        <p:spPr>
          <a:xfrm>
            <a:off x="1637280" y="878400"/>
            <a:ext cx="6800040" cy="70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Uncertainties dates and models</a:t>
            </a:r>
            <a:endParaRPr b="0" lang="en-GB" sz="3300" spc="-1" strike="noStrike">
              <a:latin typeface="Arial"/>
            </a:endParaRPr>
          </a:p>
        </p:txBody>
      </p:sp>
      <p:pic>
        <p:nvPicPr>
          <p:cNvPr id="168" name="Picture 2_0" descr=""/>
          <p:cNvPicPr/>
          <p:nvPr/>
        </p:nvPicPr>
        <p:blipFill>
          <a:blip r:embed="rId1"/>
          <a:stretch/>
        </p:blipFill>
        <p:spPr>
          <a:xfrm>
            <a:off x="1637280" y="1861560"/>
            <a:ext cx="3315960" cy="248688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3_8" descr=""/>
          <p:cNvPicPr/>
          <p:nvPr/>
        </p:nvPicPr>
        <p:blipFill>
          <a:blip r:embed="rId2"/>
          <a:stretch/>
        </p:blipFill>
        <p:spPr>
          <a:xfrm>
            <a:off x="5546520" y="1994760"/>
            <a:ext cx="2809800" cy="1796400"/>
          </a:xfrm>
          <a:prstGeom prst="rect">
            <a:avLst/>
          </a:prstGeom>
          <a:ln w="0">
            <a:noFill/>
          </a:ln>
        </p:spPr>
      </p:pic>
      <p:sp>
        <p:nvSpPr>
          <p:cNvPr id="170" name="Line 2_1"/>
          <p:cNvSpPr/>
          <p:nvPr/>
        </p:nvSpPr>
        <p:spPr>
          <a:xfrm flipH="1" flipV="1">
            <a:off x="4326840" y="2623320"/>
            <a:ext cx="1924200" cy="157320"/>
          </a:xfrm>
          <a:prstGeom prst="line">
            <a:avLst/>
          </a:prstGeom>
          <a:ln w="3672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Line 3_1"/>
          <p:cNvSpPr/>
          <p:nvPr/>
        </p:nvSpPr>
        <p:spPr>
          <a:xfrm flipH="1">
            <a:off x="4155480" y="2637720"/>
            <a:ext cx="209520" cy="720"/>
          </a:xfrm>
          <a:prstGeom prst="line">
            <a:avLst/>
          </a:prstGeom>
          <a:ln w="9360">
            <a:solidFill>
              <a:srgbClr val="ff0000"/>
            </a:solidFill>
            <a:prstDash val="sysDot"/>
            <a:miter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4_0" descr=""/>
          <p:cNvPicPr/>
          <p:nvPr/>
        </p:nvPicPr>
        <p:blipFill>
          <a:blip r:embed="rId1"/>
          <a:stretch/>
        </p:blipFill>
        <p:spPr>
          <a:xfrm>
            <a:off x="2495160" y="929880"/>
            <a:ext cx="5165640" cy="3873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2_4" descr=""/>
          <p:cNvPicPr/>
          <p:nvPr/>
        </p:nvPicPr>
        <p:blipFill>
          <a:blip r:embed="rId1"/>
          <a:stretch/>
        </p:blipFill>
        <p:spPr>
          <a:xfrm>
            <a:off x="2495160" y="929880"/>
            <a:ext cx="5165640" cy="3873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"/>
          <p:cNvSpPr/>
          <p:nvPr/>
        </p:nvSpPr>
        <p:spPr>
          <a:xfrm>
            <a:off x="540000" y="540000"/>
            <a:ext cx="9103320" cy="11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Age-depth models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128" name="CustomShape 4"/>
          <p:cNvSpPr/>
          <p:nvPr/>
        </p:nvSpPr>
        <p:spPr>
          <a:xfrm>
            <a:off x="504000" y="1260000"/>
            <a:ext cx="9066600" cy="41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Classical and Bayesian age-models</a:t>
            </a:r>
            <a:endParaRPr b="0" lang="en-GB" sz="2800" spc="-1" strike="noStrike">
              <a:latin typeface="Arial"/>
            </a:endParaRPr>
          </a:p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Probabilities</a:t>
            </a:r>
            <a:endParaRPr b="0" lang="en-GB" sz="2800" spc="-1" strike="noStrike">
              <a:latin typeface="Arial"/>
            </a:endParaRPr>
          </a:p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Combining prior information with new data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1436040" y="1036440"/>
            <a:ext cx="7201800" cy="4001400"/>
          </a:xfrm>
          <a:prstGeom prst="rect">
            <a:avLst/>
          </a:prstGeom>
          <a:ln w="0">
            <a:noFill/>
          </a:ln>
        </p:spPr>
      </p:pic>
      <p:sp>
        <p:nvSpPr>
          <p:cNvPr id="175" name=""/>
          <p:cNvSpPr/>
          <p:nvPr/>
        </p:nvSpPr>
        <p:spPr>
          <a:xfrm>
            <a:off x="36000" y="5328000"/>
            <a:ext cx="10014480" cy="3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Scholar.google 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citations to calibration/age-modeling (left) and age-depth modeling (right) software</a:t>
            </a:r>
            <a:endParaRPr b="0" lang="en-GB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_41"/>
          <p:cNvSpPr/>
          <p:nvPr/>
        </p:nvSpPr>
        <p:spPr>
          <a:xfrm>
            <a:off x="131760" y="2520360"/>
            <a:ext cx="3119400" cy="1461240"/>
          </a:xfrm>
          <a:prstGeom prst="rect">
            <a:avLst/>
          </a:prstGeom>
          <a:solidFill>
            <a:srgbClr val="ffffff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-introduced classical statistics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5% p-value, ANOVA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-fast and easy to calculate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-globally popular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(-defended eugenics)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77" name="Picture 7_1" descr=""/>
          <p:cNvPicPr/>
          <p:nvPr/>
        </p:nvPicPr>
        <p:blipFill>
          <a:blip r:embed="rId1"/>
          <a:stretch/>
        </p:blipFill>
        <p:spPr>
          <a:xfrm>
            <a:off x="2160000" y="132840"/>
            <a:ext cx="1797840" cy="2385000"/>
          </a:xfrm>
          <a:prstGeom prst="rect">
            <a:avLst/>
          </a:prstGeom>
          <a:ln w="0">
            <a:noFill/>
          </a:ln>
        </p:spPr>
      </p:pic>
      <p:pic>
        <p:nvPicPr>
          <p:cNvPr id="178" name="Picture 10_2" descr=""/>
          <p:cNvPicPr/>
          <p:nvPr/>
        </p:nvPicPr>
        <p:blipFill>
          <a:blip r:embed="rId2"/>
          <a:stretch/>
        </p:blipFill>
        <p:spPr>
          <a:xfrm>
            <a:off x="2304000" y="3543480"/>
            <a:ext cx="1977840" cy="2034360"/>
          </a:xfrm>
          <a:prstGeom prst="rect">
            <a:avLst/>
          </a:prstGeom>
          <a:ln w="0">
            <a:noFill/>
          </a:ln>
        </p:spPr>
      </p:pic>
      <p:pic>
        <p:nvPicPr>
          <p:cNvPr id="179" name="Picture 8_1" descr=""/>
          <p:cNvPicPr/>
          <p:nvPr/>
        </p:nvPicPr>
        <p:blipFill>
          <a:blip r:embed="rId3"/>
          <a:stretch/>
        </p:blipFill>
        <p:spPr>
          <a:xfrm>
            <a:off x="500400" y="180000"/>
            <a:ext cx="1477440" cy="2337840"/>
          </a:xfrm>
          <a:prstGeom prst="rect">
            <a:avLst/>
          </a:prstGeom>
          <a:ln w="0">
            <a:noFill/>
          </a:ln>
        </p:spPr>
      </p:pic>
      <p:sp>
        <p:nvSpPr>
          <p:cNvPr id="180" name="CustomShape 2_1"/>
          <p:cNvSpPr/>
          <p:nvPr/>
        </p:nvSpPr>
        <p:spPr>
          <a:xfrm>
            <a:off x="2520" y="5035320"/>
            <a:ext cx="17614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Sir Ronald Fisher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1890-1962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81" name=""/>
          <p:cNvSpPr/>
          <p:nvPr/>
        </p:nvSpPr>
        <p:spPr>
          <a:xfrm>
            <a:off x="7812000" y="4716000"/>
            <a:ext cx="2270880" cy="60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Rev Thomas Bayes</a:t>
            </a:r>
            <a:endParaRPr b="0" lang="en-GB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1701-1761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4"/>
          <a:stretch/>
        </p:blipFill>
        <p:spPr>
          <a:xfrm>
            <a:off x="5760000" y="3542400"/>
            <a:ext cx="1897920" cy="2035440"/>
          </a:xfrm>
          <a:prstGeom prst="rect">
            <a:avLst/>
          </a:prstGeom>
          <a:ln w="0">
            <a:noFill/>
          </a:ln>
        </p:spPr>
      </p:pic>
      <p:pic>
        <p:nvPicPr>
          <p:cNvPr id="183" name="" descr=""/>
          <p:cNvPicPr/>
          <p:nvPr/>
        </p:nvPicPr>
        <p:blipFill>
          <a:blip r:embed="rId5"/>
          <a:stretch/>
        </p:blipFill>
        <p:spPr>
          <a:xfrm>
            <a:off x="5429520" y="144000"/>
            <a:ext cx="2128320" cy="2733840"/>
          </a:xfrm>
          <a:prstGeom prst="rect">
            <a:avLst/>
          </a:prstGeom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6"/>
          <a:stretch/>
        </p:blipFill>
        <p:spPr>
          <a:xfrm>
            <a:off x="7740000" y="65520"/>
            <a:ext cx="2157840" cy="4252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180000" y="0"/>
            <a:ext cx="3740760" cy="5668200"/>
          </a:xfrm>
          <a:prstGeom prst="rect">
            <a:avLst/>
          </a:prstGeom>
          <a:ln w="0">
            <a:noFill/>
          </a:ln>
        </p:spPr>
      </p:pic>
      <p:sp>
        <p:nvSpPr>
          <p:cNvPr id="186" name=""/>
          <p:cNvSpPr/>
          <p:nvPr/>
        </p:nvSpPr>
        <p:spPr>
          <a:xfrm>
            <a:off x="3997440" y="5324040"/>
            <a:ext cx="266256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xkcd.com/1132/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87" name="CustomShape 4_0"/>
          <p:cNvSpPr/>
          <p:nvPr/>
        </p:nvSpPr>
        <p:spPr>
          <a:xfrm>
            <a:off x="4500000" y="1080000"/>
            <a:ext cx="5070600" cy="41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Classical / frequentist statistics</a:t>
            </a:r>
            <a:endParaRPr b="0" lang="en-GB" sz="1800" spc="-1" strike="noStrike">
              <a:latin typeface="Arial"/>
            </a:endParaRPr>
          </a:p>
          <a:p>
            <a:pPr lvl="2" marL="648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tests whether an event (hypothesis) occurs or not </a:t>
            </a:r>
            <a:endParaRPr b="0" lang="en-GB" sz="1800" spc="-1" strike="noStrike">
              <a:latin typeface="Arial"/>
            </a:endParaRPr>
          </a:p>
          <a:p>
            <a:pPr lvl="2" marL="648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calculates the probability of an event, if the experiment were to be repeated under the same conditions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1800" spc="-1" strike="noStrike">
              <a:latin typeface="Arial"/>
            </a:endParaRPr>
          </a:p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Bayesian statistics </a:t>
            </a:r>
            <a:endParaRPr b="0" lang="en-GB" sz="1800" spc="-1" strike="noStrike">
              <a:latin typeface="Arial"/>
            </a:endParaRPr>
          </a:p>
          <a:p>
            <a:pPr lvl="1" marL="432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expresses everything in probabilities</a:t>
            </a:r>
            <a:endParaRPr b="0" lang="en-GB" sz="1800" spc="-1" strike="noStrike">
              <a:latin typeface="Arial"/>
            </a:endParaRPr>
          </a:p>
          <a:p>
            <a:pPr lvl="1" marL="432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Combine new data with existing knowledge, to update our understanding</a:t>
            </a:r>
            <a:endParaRPr b="0" lang="en-GB" sz="1800" spc="-1" strike="noStrike">
              <a:latin typeface="Arial"/>
            </a:endParaRPr>
          </a:p>
          <a:p>
            <a:pPr lvl="3" marL="864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Prior knowledge: context, expert opinion 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"/>
          <p:cNvSpPr/>
          <p:nvPr/>
        </p:nvSpPr>
        <p:spPr>
          <a:xfrm>
            <a:off x="540000" y="540000"/>
            <a:ext cx="9103320" cy="11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Conditional probabilities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189" name="CustomShape 4_2"/>
          <p:cNvSpPr/>
          <p:nvPr/>
        </p:nvSpPr>
        <p:spPr>
          <a:xfrm>
            <a:off x="504000" y="1260000"/>
            <a:ext cx="9066600" cy="41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What is the probability that </a:t>
            </a:r>
            <a:endParaRPr b="0" lang="en-GB" sz="2800" spc="-1" strike="noStrike">
              <a:latin typeface="Arial"/>
            </a:endParaRPr>
          </a:p>
          <a:p>
            <a:pPr lvl="2" marL="648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my coin lands on heads?</a:t>
            </a:r>
            <a:endParaRPr b="0" lang="en-GB" sz="2800" spc="-1" strike="noStrike">
              <a:latin typeface="Arial"/>
            </a:endParaRPr>
          </a:p>
          <a:p>
            <a:pPr lvl="2" marL="648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I have &gt;£20 in my pocket?</a:t>
            </a:r>
            <a:endParaRPr b="0" lang="en-GB" sz="2800" spc="-1" strike="noStrike">
              <a:latin typeface="Arial"/>
            </a:endParaRPr>
          </a:p>
          <a:p>
            <a:pPr lvl="2" marL="648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it rains tomorrow?</a:t>
            </a:r>
            <a:endParaRPr b="0" lang="en-GB" sz="2800" spc="-1" strike="noStrike">
              <a:latin typeface="Arial"/>
            </a:endParaRPr>
          </a:p>
          <a:p>
            <a:pPr lvl="2" marL="648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it rained yesterday in Bangor?</a:t>
            </a:r>
            <a:endParaRPr b="0" lang="en-GB" sz="2800" spc="-1" strike="noStrike">
              <a:latin typeface="Arial"/>
            </a:endParaRPr>
          </a:p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A couple has had 5 pregnancies and all 5 have been male</a:t>
            </a: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800" spc="-1" strike="noStrike">
              <a:latin typeface="Arial"/>
            </a:endParaRPr>
          </a:p>
          <a:p>
            <a:pPr lvl="2" marL="648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What is the probability that their next child is female?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" descr=""/>
          <p:cNvPicPr/>
          <p:nvPr/>
        </p:nvPicPr>
        <p:blipFill>
          <a:blip r:embed="rId1"/>
          <a:stretch/>
        </p:blipFill>
        <p:spPr>
          <a:xfrm>
            <a:off x="8098560" y="0"/>
            <a:ext cx="1980000" cy="1257840"/>
          </a:xfrm>
          <a:prstGeom prst="rect">
            <a:avLst/>
          </a:prstGeom>
          <a:ln w="0">
            <a:noFill/>
          </a:ln>
        </p:spPr>
      </p:pic>
      <p:sp>
        <p:nvSpPr>
          <p:cNvPr id="191" name=""/>
          <p:cNvSpPr/>
          <p:nvPr/>
        </p:nvSpPr>
        <p:spPr>
          <a:xfrm>
            <a:off x="540000" y="540000"/>
            <a:ext cx="9103320" cy="11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Bayesian approach to testing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192" name="CustomShape 4_5"/>
          <p:cNvSpPr/>
          <p:nvPr/>
        </p:nvSpPr>
        <p:spPr>
          <a:xfrm>
            <a:off x="504000" y="1260000"/>
            <a:ext cx="9066600" cy="41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28600" indent="-2235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Imagine a very accurate test for a rare disease. If you have the disease (or don’t have it), it will correctly say so 99% of the time.</a:t>
            </a:r>
            <a:endParaRPr b="0" lang="en-GB" sz="1600" spc="-1" strike="noStrike">
              <a:latin typeface="Arial"/>
            </a:endParaRPr>
          </a:p>
          <a:p>
            <a:pPr marL="228600" indent="-2235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But the disease in question is very rare; just one person in every 10,000 has it. This is known as your “</a:t>
            </a:r>
            <a:r>
              <a:rPr b="0" i="1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prior probability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”: the background rate in the population.</a:t>
            </a:r>
            <a:endParaRPr b="0" lang="en-GB" sz="1600" spc="-1" strike="noStrike">
              <a:latin typeface="Arial"/>
            </a:endParaRPr>
          </a:p>
          <a:p>
            <a:pPr marL="228600" indent="-2235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So now imagine you test 1 million people. There are [10</a:t>
            </a:r>
            <a:r>
              <a:rPr b="0" lang="en-GB" sz="16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/10</a:t>
            </a:r>
            <a:r>
              <a:rPr b="0" lang="en-GB" sz="16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4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=] 100 people who have the disease: your test correctly identifies [99%*100=] 99 of them. And there are 999,900 people who don’t: your test correctly identifies [99%*999,900=] 989,901 of them.</a:t>
            </a:r>
            <a:endParaRPr b="0" lang="en-GB" sz="1600" spc="-1" strike="noStrike">
              <a:latin typeface="Arial"/>
            </a:endParaRPr>
          </a:p>
          <a:p>
            <a:pPr marL="228600" indent="-2235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But that means that your test, despite giving the right answer in 99% of cases, has told [999,000-989,901=] 9,999 people that they have the disease, when in fact they don’t. So if you get a positive result, in this case, your chance of actually having the disease is 99 in 10,098, or just under 1%.</a:t>
            </a:r>
            <a:endParaRPr b="0" lang="en-GB" sz="1600" spc="-1" strike="noStrike">
              <a:latin typeface="Arial"/>
            </a:endParaRPr>
          </a:p>
          <a:p>
            <a:pPr marL="228600" indent="-2235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If the disease was not so rare – if, say, 1% of people had it – your results would be totally different. Then you’d have 9,900 false positives, but also 9,990 true positives. So if you had a positive result, it would be more than 50% likely to be true.”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193" name=""/>
          <p:cNvSpPr/>
          <p:nvPr/>
        </p:nvSpPr>
        <p:spPr>
          <a:xfrm>
            <a:off x="180000" y="5364000"/>
            <a:ext cx="93826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https://www.theguardian.com/world/2021/apr/18/obscure-maths-bayes-theorem-reliability-covid-lateral-flow-tests-probability</a:t>
            </a:r>
            <a:endParaRPr b="0" lang="en-GB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"/>
          <p:cNvSpPr/>
          <p:nvPr/>
        </p:nvSpPr>
        <p:spPr>
          <a:xfrm>
            <a:off x="540000" y="540000"/>
            <a:ext cx="9103320" cy="11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Bayesian statistics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195" name="CustomShape 4_6"/>
          <p:cNvSpPr/>
          <p:nvPr/>
        </p:nvSpPr>
        <p:spPr>
          <a:xfrm>
            <a:off x="504000" y="1260000"/>
            <a:ext cx="9066600" cy="41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Update our understanding, by combining prior information with new data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GB" sz="2800" spc="-1" strike="noStrike">
                <a:solidFill>
                  <a:srgbClr val="000000"/>
                </a:solidFill>
                <a:latin typeface="Courier New"/>
                <a:ea typeface="DejaVu Sans"/>
              </a:rPr>
              <a:t>p( </a:t>
            </a:r>
            <a:r>
              <a:rPr b="0" lang="en-GB" sz="2800" spc="-1" strike="noStrike">
                <a:solidFill>
                  <a:srgbClr val="c9211e"/>
                </a:solidFill>
                <a:latin typeface="Courier New"/>
                <a:ea typeface="DejaVu Sans"/>
              </a:rPr>
              <a:t>A</a:t>
            </a:r>
            <a:r>
              <a:rPr b="0" lang="en-GB" sz="2800" spc="-1" strike="noStrike">
                <a:solidFill>
                  <a:srgbClr val="000000"/>
                </a:solidFill>
                <a:latin typeface="Courier New"/>
                <a:ea typeface="DejaVu Sans"/>
              </a:rPr>
              <a:t> | </a:t>
            </a:r>
            <a:r>
              <a:rPr b="0" lang="en-GB" sz="2800" spc="-1" strike="noStrike">
                <a:solidFill>
                  <a:srgbClr val="0000ff"/>
                </a:solidFill>
                <a:latin typeface="Courier New"/>
                <a:ea typeface="DejaVu Sans"/>
              </a:rPr>
              <a:t>B</a:t>
            </a:r>
            <a:r>
              <a:rPr b="0" lang="en-GB" sz="2800" spc="-1" strike="noStrike">
                <a:solidFill>
                  <a:srgbClr val="000000"/>
                </a:solidFill>
                <a:latin typeface="Courier New"/>
                <a:ea typeface="DejaVu Sans"/>
              </a:rPr>
              <a:t> ) </a:t>
            </a:r>
            <a:r>
              <a:rPr b="0" lang="en-GB" sz="2800" spc="-1" strike="noStrike">
                <a:solidFill>
                  <a:srgbClr val="000000"/>
                </a:solidFill>
                <a:latin typeface="Noto Sans CJK JP DemiLight"/>
                <a:ea typeface="Noto Sans CJK JP DemiLight"/>
              </a:rPr>
              <a:t>∝</a:t>
            </a:r>
            <a:r>
              <a:rPr b="0" lang="en-GB" sz="2800" spc="-1" strike="noStrike">
                <a:solidFill>
                  <a:srgbClr val="000000"/>
                </a:solidFill>
                <a:latin typeface="Courier New"/>
                <a:ea typeface="DejaVu Sans"/>
              </a:rPr>
              <a:t> l( </a:t>
            </a:r>
            <a:r>
              <a:rPr b="0" lang="en-GB" sz="2800" spc="-1" strike="noStrike">
                <a:solidFill>
                  <a:srgbClr val="0000ff"/>
                </a:solidFill>
                <a:latin typeface="Courier New"/>
                <a:ea typeface="DejaVu Sans"/>
              </a:rPr>
              <a:t>B</a:t>
            </a:r>
            <a:r>
              <a:rPr b="0" lang="en-GB" sz="2800" spc="-1" strike="noStrike">
                <a:solidFill>
                  <a:srgbClr val="000000"/>
                </a:solidFill>
                <a:latin typeface="Courier New"/>
                <a:ea typeface="DejaVu Sans"/>
              </a:rPr>
              <a:t> | </a:t>
            </a:r>
            <a:r>
              <a:rPr b="0" lang="en-GB" sz="2800" spc="-1" strike="noStrike">
                <a:solidFill>
                  <a:srgbClr val="c9211e"/>
                </a:solidFill>
                <a:latin typeface="Courier New"/>
                <a:ea typeface="DejaVu Sans"/>
              </a:rPr>
              <a:t>A</a:t>
            </a:r>
            <a:r>
              <a:rPr b="0" lang="en-GB" sz="2800" spc="-1" strike="noStrike">
                <a:solidFill>
                  <a:srgbClr val="000000"/>
                </a:solidFill>
                <a:latin typeface="Courier New"/>
                <a:ea typeface="DejaVu Sans"/>
              </a:rPr>
              <a:t>) * p(</a:t>
            </a:r>
            <a:r>
              <a:rPr b="0" lang="en-GB" sz="2800" spc="-1" strike="noStrike">
                <a:solidFill>
                  <a:srgbClr val="c9211e"/>
                </a:solidFill>
                <a:latin typeface="Courier New"/>
                <a:ea typeface="DejaVu Sans"/>
              </a:rPr>
              <a:t>A</a:t>
            </a:r>
            <a:r>
              <a:rPr b="0" lang="en-GB" sz="2800" spc="-1" strike="noStrike">
                <a:solidFill>
                  <a:srgbClr val="000000"/>
                </a:solidFill>
                <a:latin typeface="Courier New"/>
                <a:ea typeface="DejaVu Sans"/>
              </a:rPr>
              <a:t>)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GB" sz="2200" spc="-1" strike="noStrike">
                <a:solidFill>
                  <a:srgbClr val="000000"/>
                </a:solidFill>
                <a:latin typeface="Courier New"/>
                <a:ea typeface="DejaVu Sans"/>
              </a:rPr>
              <a:t>p( </a:t>
            </a:r>
            <a:r>
              <a:rPr b="0" lang="en-GB" sz="2200" spc="-1" strike="noStrike">
                <a:solidFill>
                  <a:srgbClr val="c9211e"/>
                </a:solidFill>
                <a:latin typeface="Courier New"/>
                <a:ea typeface="DejaVu Sans"/>
              </a:rPr>
              <a:t>prior</a:t>
            </a:r>
            <a:r>
              <a:rPr b="0" lang="en-GB" sz="2200" spc="-1" strike="noStrike">
                <a:solidFill>
                  <a:srgbClr val="000000"/>
                </a:solidFill>
                <a:latin typeface="Courier New"/>
                <a:ea typeface="DejaVu Sans"/>
              </a:rPr>
              <a:t> | </a:t>
            </a:r>
            <a:r>
              <a:rPr b="0" lang="en-GB" sz="2200" spc="-1" strike="noStrike">
                <a:solidFill>
                  <a:srgbClr val="0000ff"/>
                </a:solidFill>
                <a:latin typeface="Courier New"/>
                <a:ea typeface="DejaVu Sans"/>
              </a:rPr>
              <a:t>data</a:t>
            </a:r>
            <a:r>
              <a:rPr b="0" lang="en-GB" sz="2200" spc="-1" strike="noStrike">
                <a:solidFill>
                  <a:srgbClr val="000000"/>
                </a:solidFill>
                <a:latin typeface="Courier New"/>
                <a:ea typeface="DejaVu Sans"/>
              </a:rPr>
              <a:t> ) </a:t>
            </a:r>
            <a:r>
              <a:rPr b="0" lang="en-GB" sz="2200" spc="-1" strike="noStrike">
                <a:solidFill>
                  <a:srgbClr val="000000"/>
                </a:solidFill>
                <a:latin typeface="Noto Sans CJK JP DemiLight"/>
                <a:ea typeface="Noto Sans CJK JP DemiLight"/>
              </a:rPr>
              <a:t>∝</a:t>
            </a:r>
            <a:r>
              <a:rPr b="0" lang="en-GB" sz="2200" spc="-1" strike="noStrike">
                <a:solidFill>
                  <a:srgbClr val="000000"/>
                </a:solidFill>
                <a:latin typeface="Courier New"/>
                <a:ea typeface="DejaVu Sans"/>
              </a:rPr>
              <a:t> l( </a:t>
            </a:r>
            <a:r>
              <a:rPr b="0" lang="en-GB" sz="2200" spc="-1" strike="noStrike">
                <a:solidFill>
                  <a:srgbClr val="0000ff"/>
                </a:solidFill>
                <a:latin typeface="Courier New"/>
                <a:ea typeface="DejaVu Sans"/>
              </a:rPr>
              <a:t>data</a:t>
            </a:r>
            <a:r>
              <a:rPr b="0" lang="en-GB" sz="2200" spc="-1" strike="noStrike">
                <a:solidFill>
                  <a:srgbClr val="000000"/>
                </a:solidFill>
                <a:latin typeface="Courier New"/>
                <a:ea typeface="DejaVu Sans"/>
              </a:rPr>
              <a:t> | </a:t>
            </a:r>
            <a:r>
              <a:rPr b="0" lang="en-GB" sz="2200" spc="-1" strike="noStrike">
                <a:solidFill>
                  <a:srgbClr val="c9211e"/>
                </a:solidFill>
                <a:latin typeface="Courier New"/>
                <a:ea typeface="DejaVu Sans"/>
              </a:rPr>
              <a:t>prior</a:t>
            </a:r>
            <a:r>
              <a:rPr b="0" lang="en-GB" sz="2200" spc="-1" strike="noStrike">
                <a:solidFill>
                  <a:srgbClr val="000000"/>
                </a:solidFill>
                <a:latin typeface="Courier New"/>
                <a:ea typeface="DejaVu Sans"/>
              </a:rPr>
              <a:t>) * p(</a:t>
            </a:r>
            <a:r>
              <a:rPr b="0" lang="en-GB" sz="2200" spc="-1" strike="noStrike">
                <a:solidFill>
                  <a:srgbClr val="c9211e"/>
                </a:solidFill>
                <a:latin typeface="Courier New"/>
                <a:ea typeface="DejaVu Sans"/>
              </a:rPr>
              <a:t>prior</a:t>
            </a:r>
            <a:r>
              <a:rPr b="0" lang="en-GB" sz="2200" spc="-1" strike="noStrike">
                <a:solidFill>
                  <a:srgbClr val="000000"/>
                </a:solidFill>
                <a:latin typeface="Courier New"/>
                <a:ea typeface="DejaVu Sans"/>
              </a:rPr>
              <a:t>)</a:t>
            </a:r>
            <a:endParaRPr b="0" lang="en-GB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"/>
          <p:cNvSpPr/>
          <p:nvPr/>
        </p:nvSpPr>
        <p:spPr>
          <a:xfrm>
            <a:off x="540000" y="324000"/>
            <a:ext cx="9103320" cy="11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Bayesian statistics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197" name="CustomShape 4_7"/>
          <p:cNvSpPr/>
          <p:nvPr/>
        </p:nvSpPr>
        <p:spPr>
          <a:xfrm>
            <a:off x="504000" y="1260000"/>
            <a:ext cx="9066600" cy="41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Difficult to calculate analytically</a:t>
            </a:r>
            <a:endParaRPr b="0" lang="en-GB" sz="2400" spc="-1" strike="noStrike">
              <a:latin typeface="Arial"/>
            </a:endParaRPr>
          </a:p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Only became popular in 1990s when computers and algorithms became fast enough</a:t>
            </a:r>
            <a:endParaRPr b="0" lang="en-GB" sz="2400" spc="-1" strike="noStrike">
              <a:latin typeface="Arial"/>
            </a:endParaRPr>
          </a:p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MCMC: Markov-chain Monte Carlo</a:t>
            </a:r>
            <a:endParaRPr b="0" lang="en-GB" sz="2400" spc="-1" strike="noStrike">
              <a:latin typeface="Arial"/>
            </a:endParaRPr>
          </a:p>
          <a:p>
            <a:pPr lvl="2" marL="648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Produce initial series of values that fit the data and obey the prior</a:t>
            </a:r>
            <a:endParaRPr b="0" lang="en-GB" sz="2400" spc="-1" strike="noStrike">
              <a:latin typeface="Arial"/>
            </a:endParaRPr>
          </a:p>
          <a:p>
            <a:pPr lvl="2" marL="648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For next iteration, randomly change one value by a bit</a:t>
            </a:r>
            <a:endParaRPr b="0" lang="en-GB" sz="2400" spc="-1" strike="noStrike">
              <a:latin typeface="Arial"/>
            </a:endParaRPr>
          </a:p>
          <a:p>
            <a:pPr lvl="2" marL="648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Accept if this enhances the fit, otherwise possibly accept</a:t>
            </a:r>
            <a:endParaRPr b="0" lang="en-GB" sz="2400" spc="-1" strike="noStrike">
              <a:latin typeface="Arial"/>
            </a:endParaRPr>
          </a:p>
          <a:p>
            <a:pPr lvl="2" marL="648000" indent="-213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Repeat millions of times 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Sans"/>
              </a:rPr>
              <a:t>(thin to reduce similarity between iterations)</a:t>
            </a:r>
            <a:endParaRPr b="0" lang="en-GB" sz="2000" spc="-1" strike="noStrike">
              <a:latin typeface="Arial"/>
            </a:endParaRPr>
          </a:p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All iterations together approach the true distributions of the parameters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"/>
          <p:cNvSpPr/>
          <p:nvPr/>
        </p:nvSpPr>
        <p:spPr>
          <a:xfrm>
            <a:off x="504000" y="226080"/>
            <a:ext cx="906984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Distributions - normal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99" name="CustomShape 2_27"/>
          <p:cNvSpPr/>
          <p:nvPr/>
        </p:nvSpPr>
        <p:spPr>
          <a:xfrm>
            <a:off x="7200000" y="1821600"/>
            <a:ext cx="2878200" cy="31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 parameters:</a:t>
            </a:r>
            <a:endParaRPr b="0" lang="en-GB" sz="2400" spc="-1" strike="noStrike">
              <a:latin typeface="Arial"/>
            </a:endParaRPr>
          </a:p>
          <a:p>
            <a:pPr lvl="2" marL="648000" indent="-21420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mean, sdev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Handy for modelling measurements with lab errors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MCMC approaches true distribution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200" name=""/>
          <p:cNvSpPr/>
          <p:nvPr/>
        </p:nvSpPr>
        <p:spPr>
          <a:xfrm>
            <a:off x="1980000" y="5153040"/>
            <a:ext cx="4750560" cy="4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 u="sng">
                <a:solidFill>
                  <a:srgbClr val="0000ff"/>
                </a:solidFill>
                <a:uFillTx/>
                <a:latin typeface="Times New Roman"/>
                <a:hlinkClick r:id="rId1"/>
              </a:rPr>
              <a:t>https://vimeo.com/602543020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"/>
          <p:cNvSpPr/>
          <p:nvPr/>
        </p:nvSpPr>
        <p:spPr>
          <a:xfrm>
            <a:off x="504000" y="226080"/>
            <a:ext cx="906984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Distributions - gamma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202" name="CustomShape 2_28"/>
          <p:cNvSpPr/>
          <p:nvPr/>
        </p:nvSpPr>
        <p:spPr>
          <a:xfrm>
            <a:off x="7200000" y="1821600"/>
            <a:ext cx="2878200" cy="31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 parameters:</a:t>
            </a:r>
            <a:endParaRPr b="0" lang="en-GB" sz="2400" spc="-1" strike="noStrike">
              <a:latin typeface="Arial"/>
            </a:endParaRPr>
          </a:p>
          <a:p>
            <a:pPr lvl="2" marL="648000" indent="-21420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mean, shape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Always positive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Handy to model accumulation rate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203" name=""/>
          <p:cNvSpPr/>
          <p:nvPr/>
        </p:nvSpPr>
        <p:spPr>
          <a:xfrm>
            <a:off x="2340000" y="5124240"/>
            <a:ext cx="43905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 u="sng">
                <a:solidFill>
                  <a:srgbClr val="0000ff"/>
                </a:solidFill>
                <a:uFillTx/>
                <a:latin typeface="Times New Roman"/>
                <a:hlinkClick r:id="rId1"/>
              </a:rPr>
              <a:t>https://vimeo.com/602614709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4_5" descr=""/>
          <p:cNvPicPr/>
          <p:nvPr/>
        </p:nvPicPr>
        <p:blipFill>
          <a:blip r:embed="rId1"/>
          <a:stretch/>
        </p:blipFill>
        <p:spPr>
          <a:xfrm>
            <a:off x="1452960" y="720000"/>
            <a:ext cx="7797240" cy="4843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_7"/>
          <p:cNvSpPr/>
          <p:nvPr/>
        </p:nvSpPr>
        <p:spPr>
          <a:xfrm>
            <a:off x="1530000" y="809640"/>
            <a:ext cx="701532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3300" spc="-1" strike="noStrike">
              <a:latin typeface="Arial"/>
            </a:endParaRPr>
          </a:p>
        </p:txBody>
      </p:sp>
      <p:sp>
        <p:nvSpPr>
          <p:cNvPr id="130" name="CustomShape 2_0"/>
          <p:cNvSpPr/>
          <p:nvPr/>
        </p:nvSpPr>
        <p:spPr>
          <a:xfrm>
            <a:off x="5309640" y="1821600"/>
            <a:ext cx="3505320" cy="31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540000" y="1620000"/>
            <a:ext cx="4497840" cy="392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"/>
          <p:cNvSpPr/>
          <p:nvPr/>
        </p:nvSpPr>
        <p:spPr>
          <a:xfrm>
            <a:off x="504000" y="226080"/>
            <a:ext cx="906984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Distributions - beta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206" name="CustomShape 2_29"/>
          <p:cNvSpPr/>
          <p:nvPr/>
        </p:nvSpPr>
        <p:spPr>
          <a:xfrm>
            <a:off x="7200000" y="1821600"/>
            <a:ext cx="2878200" cy="31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 parameters:</a:t>
            </a:r>
            <a:endParaRPr b="0" lang="en-GB" sz="2400" spc="-1" strike="noStrike">
              <a:latin typeface="Arial"/>
            </a:endParaRPr>
          </a:p>
          <a:p>
            <a:pPr lvl="2" marL="648000" indent="-21420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mean, strength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Between 0 and 1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Handy to model memory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207" name=""/>
          <p:cNvSpPr/>
          <p:nvPr/>
        </p:nvSpPr>
        <p:spPr>
          <a:xfrm>
            <a:off x="2447640" y="5040000"/>
            <a:ext cx="42123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 u="sng">
                <a:solidFill>
                  <a:srgbClr val="0000ff"/>
                </a:solidFill>
                <a:uFillTx/>
                <a:latin typeface="Times New Roman"/>
                <a:hlinkClick r:id="rId1"/>
              </a:rPr>
              <a:t>https://vimeo.com/602585449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"/>
          <p:cNvSpPr/>
          <p:nvPr/>
        </p:nvSpPr>
        <p:spPr>
          <a:xfrm>
            <a:off x="540000" y="324000"/>
            <a:ext cx="9103320" cy="11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MCMC in age-models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209" name="CustomShape 4_3"/>
          <p:cNvSpPr/>
          <p:nvPr/>
        </p:nvSpPr>
        <p:spPr>
          <a:xfrm>
            <a:off x="504000" y="1260000"/>
            <a:ext cx="9066600" cy="41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Example: five radiocarbon dated depths from a sequence</a:t>
            </a:r>
            <a:endParaRPr b="0" lang="en-GB" sz="2400" spc="-1" strike="noStrike">
              <a:latin typeface="Arial"/>
            </a:endParaRPr>
          </a:p>
          <a:p>
            <a:pPr lvl="2" marL="648000" indent="-214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We model them to be in chronological order</a:t>
            </a:r>
            <a:endParaRPr b="0" lang="en-GB" sz="2400" spc="-1" strike="noStrike">
              <a:latin typeface="Arial"/>
            </a:endParaRPr>
          </a:p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Simulate 5 initial ‘ball-park’ values (years) in chronological order</a:t>
            </a:r>
            <a:endParaRPr b="0" lang="en-GB" sz="2400" spc="-1" strike="noStrike">
              <a:latin typeface="Arial"/>
            </a:endParaRPr>
          </a:p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Calculate how well they fit the calibrated radiocarbon dates</a:t>
            </a:r>
            <a:endParaRPr b="0" lang="en-GB" sz="2400" spc="-1" strike="noStrike">
              <a:latin typeface="Arial"/>
            </a:endParaRPr>
          </a:p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Now randomly change one of the values by a bit</a:t>
            </a:r>
            <a:endParaRPr b="0" lang="en-GB" sz="2400" spc="-1" strike="noStrike">
              <a:latin typeface="Arial"/>
            </a:endParaRPr>
          </a:p>
          <a:p>
            <a:pPr lvl="2" marL="648000" indent="-214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Check that the values remain in chronological order</a:t>
            </a:r>
            <a:endParaRPr b="0" lang="en-GB" sz="2400" spc="-1" strike="noStrike">
              <a:latin typeface="Arial"/>
            </a:endParaRPr>
          </a:p>
          <a:p>
            <a:pPr lvl="2" marL="648000" indent="-214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Accept if the fit has enhanced, possibly accept if not</a:t>
            </a:r>
            <a:endParaRPr b="0" lang="en-GB" sz="2400" spc="-1" strike="noStrike">
              <a:latin typeface="Arial"/>
            </a:endParaRPr>
          </a:p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Repeat millions of times (thin, remove burn-in)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"/>
          <p:cNvSpPr/>
          <p:nvPr/>
        </p:nvSpPr>
        <p:spPr>
          <a:xfrm>
            <a:off x="4860000" y="5214960"/>
            <a:ext cx="51105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 u="sng">
                <a:solidFill>
                  <a:srgbClr val="0000ff"/>
                </a:solidFill>
                <a:uFillTx/>
                <a:latin typeface="Times New Roman"/>
                <a:hlinkClick r:id="rId1"/>
              </a:rPr>
              <a:t>https://vimeo.com/602585477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" descr=""/>
          <p:cNvPicPr/>
          <p:nvPr/>
        </p:nvPicPr>
        <p:blipFill>
          <a:blip r:embed="rId1"/>
          <a:stretch/>
        </p:blipFill>
        <p:spPr>
          <a:xfrm>
            <a:off x="1008360" y="540000"/>
            <a:ext cx="4570560" cy="4570560"/>
          </a:xfrm>
          <a:prstGeom prst="rect">
            <a:avLst/>
          </a:prstGeom>
          <a:ln w="0">
            <a:noFill/>
          </a:ln>
        </p:spPr>
      </p:pic>
      <p:sp>
        <p:nvSpPr>
          <p:cNvPr id="212" name=""/>
          <p:cNvSpPr/>
          <p:nvPr/>
        </p:nvSpPr>
        <p:spPr>
          <a:xfrm>
            <a:off x="6565680" y="4001760"/>
            <a:ext cx="279324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ejaVu Sans"/>
              </a:rPr>
              <a:t>require(coffee)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ejaVu Sans"/>
              </a:rPr>
              <a:t>sim.strat()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ejaVu Sans"/>
              </a:rPr>
              <a:t>strat(1e4)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ejaVu Sans"/>
              </a:rPr>
              <a:t>strat(its=1e7, burnin=100)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"/>
          <p:cNvSpPr/>
          <p:nvPr/>
        </p:nvSpPr>
        <p:spPr>
          <a:xfrm>
            <a:off x="6565680" y="4001760"/>
            <a:ext cx="1657800" cy="8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ejaVu Sans"/>
              </a:rPr>
              <a:t>require(coffee)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ejaVu Sans"/>
              </a:rPr>
              <a:t>sim.rings()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ejaVu Sans"/>
              </a:rPr>
              <a:t>rings()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2160000" y="481320"/>
            <a:ext cx="3656160" cy="4751640"/>
          </a:xfrm>
          <a:prstGeom prst="rect">
            <a:avLst/>
          </a:prstGeom>
          <a:ln w="0">
            <a:noFill/>
          </a:ln>
        </p:spPr>
      </p:pic>
      <p:sp>
        <p:nvSpPr>
          <p:cNvPr id="215" name=""/>
          <p:cNvSpPr/>
          <p:nvPr/>
        </p:nvSpPr>
        <p:spPr>
          <a:xfrm>
            <a:off x="6840000" y="2301480"/>
            <a:ext cx="291996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Gaps of exactly known age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1_2" descr=""/>
          <p:cNvPicPr/>
          <p:nvPr/>
        </p:nvPicPr>
        <p:blipFill>
          <a:blip r:embed="rId1"/>
          <a:stretch/>
        </p:blipFill>
        <p:spPr>
          <a:xfrm>
            <a:off x="5032080" y="2122920"/>
            <a:ext cx="3595680" cy="2696400"/>
          </a:xfrm>
          <a:prstGeom prst="rect">
            <a:avLst/>
          </a:prstGeom>
          <a:ln w="0">
            <a:noFill/>
          </a:ln>
        </p:spPr>
      </p:pic>
      <p:sp>
        <p:nvSpPr>
          <p:cNvPr id="217" name="CustomShape 1_32"/>
          <p:cNvSpPr/>
          <p:nvPr/>
        </p:nvSpPr>
        <p:spPr>
          <a:xfrm>
            <a:off x="1638000" y="866520"/>
            <a:ext cx="6797880" cy="72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5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9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Stratigraphic order dates</a:t>
            </a:r>
            <a:endParaRPr b="0" lang="en-GB" sz="3309" spc="-1" strike="noStrike">
              <a:latin typeface="Arial"/>
            </a:endParaRPr>
          </a:p>
        </p:txBody>
      </p:sp>
      <p:sp>
        <p:nvSpPr>
          <p:cNvPr id="218" name="CustomShape 2_11"/>
          <p:cNvSpPr/>
          <p:nvPr/>
        </p:nvSpPr>
        <p:spPr>
          <a:xfrm>
            <a:off x="1638000" y="1703520"/>
            <a:ext cx="6797880" cy="280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11120" indent="-30204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199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Christen, 1994. </a:t>
            </a:r>
            <a:r>
              <a:rPr b="0" i="1" lang="en-GB" sz="199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Appl Stat </a:t>
            </a:r>
            <a:r>
              <a:rPr b="0" lang="en-GB" sz="199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43:489-503</a:t>
            </a:r>
            <a:endParaRPr b="0" lang="en-GB" sz="1990" spc="-1" strike="noStrike">
              <a:latin typeface="Arial"/>
            </a:endParaRPr>
          </a:p>
          <a:p>
            <a:pPr marL="411120" indent="-30204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199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Only accept iterations with correct order</a:t>
            </a:r>
            <a:endParaRPr b="0" lang="en-GB" sz="1990" spc="-1" strike="noStrike">
              <a:latin typeface="Arial"/>
            </a:endParaRPr>
          </a:p>
          <a:p>
            <a:pPr marL="411120" indent="-30204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199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Reduces error ranges</a:t>
            </a:r>
            <a:endParaRPr b="0" lang="en-GB" sz="1990" spc="-1" strike="noStrike">
              <a:latin typeface="Arial"/>
            </a:endParaRPr>
          </a:p>
          <a:p>
            <a:pPr marL="411120" indent="-30204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199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Removes outliers</a:t>
            </a:r>
            <a:endParaRPr b="0" lang="en-GB" sz="1990" spc="-1" strike="noStrike">
              <a:latin typeface="Arial"/>
            </a:endParaRPr>
          </a:p>
          <a:p>
            <a:pPr marL="411120" indent="-30204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199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Easy to defend</a:t>
            </a:r>
            <a:endParaRPr b="0" lang="en-GB" sz="199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_33"/>
          <p:cNvSpPr/>
          <p:nvPr/>
        </p:nvSpPr>
        <p:spPr>
          <a:xfrm>
            <a:off x="502920" y="210960"/>
            <a:ext cx="9065880" cy="97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5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4400" spc="-1" strike="noStrike">
                <a:solidFill>
                  <a:srgbClr val="000080"/>
                </a:solidFill>
                <a:latin typeface="Arial"/>
                <a:ea typeface="Arial Unicode MS"/>
              </a:rPr>
              <a:t>Stratigraphic order dates</a:t>
            </a:r>
            <a:endParaRPr b="0" lang="en-GB" sz="4400" spc="-1" strike="noStrike">
              <a:latin typeface="Arial"/>
            </a:endParaRPr>
          </a:p>
        </p:txBody>
      </p:sp>
      <p:pic>
        <p:nvPicPr>
          <p:cNvPr id="220" name="Picture 2_7" descr=""/>
          <p:cNvPicPr/>
          <p:nvPr/>
        </p:nvPicPr>
        <p:blipFill>
          <a:blip r:embed="rId1"/>
          <a:stretch/>
        </p:blipFill>
        <p:spPr>
          <a:xfrm>
            <a:off x="2339640" y="1214280"/>
            <a:ext cx="5575320" cy="3101400"/>
          </a:xfrm>
          <a:prstGeom prst="rect">
            <a:avLst/>
          </a:prstGeom>
          <a:ln w="0">
            <a:noFill/>
          </a:ln>
        </p:spPr>
      </p:pic>
      <p:sp>
        <p:nvSpPr>
          <p:cNvPr id="221" name="CustomShape 2_10"/>
          <p:cNvSpPr/>
          <p:nvPr/>
        </p:nvSpPr>
        <p:spPr>
          <a:xfrm>
            <a:off x="1618920" y="4455360"/>
            <a:ext cx="5575320" cy="25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Blaauw and Heegaard, 2012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22" name=""/>
          <p:cNvSpPr/>
          <p:nvPr/>
        </p:nvSpPr>
        <p:spPr>
          <a:xfrm>
            <a:off x="8100000" y="2340000"/>
            <a:ext cx="162000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"/>
          <p:cNvSpPr/>
          <p:nvPr/>
        </p:nvSpPr>
        <p:spPr>
          <a:xfrm>
            <a:off x="8692920" y="2520000"/>
            <a:ext cx="304200" cy="85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_35"/>
          <p:cNvSpPr/>
          <p:nvPr/>
        </p:nvSpPr>
        <p:spPr>
          <a:xfrm>
            <a:off x="1638000" y="866520"/>
            <a:ext cx="6797880" cy="72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5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9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Wiggle-match dating</a:t>
            </a:r>
            <a:endParaRPr b="0" lang="en-GB" sz="3309" spc="-1" strike="noStrike">
              <a:latin typeface="Arial"/>
            </a:endParaRPr>
          </a:p>
        </p:txBody>
      </p:sp>
      <p:sp>
        <p:nvSpPr>
          <p:cNvPr id="225" name="CustomShape 2_13"/>
          <p:cNvSpPr/>
          <p:nvPr/>
        </p:nvSpPr>
        <p:spPr>
          <a:xfrm>
            <a:off x="1638000" y="1703520"/>
            <a:ext cx="6797880" cy="280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11120" indent="-30204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Assume linear accumulation</a:t>
            </a:r>
            <a:endParaRPr b="0" lang="en-GB" sz="2400" spc="-1" strike="noStrike">
              <a:latin typeface="Arial"/>
            </a:endParaRPr>
          </a:p>
          <a:p>
            <a:pPr marL="411120" indent="-30204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algn="l" pos="411120"/>
                <a:tab algn="l" pos="858960"/>
                <a:tab algn="l" pos="1308240"/>
                <a:tab algn="l" pos="1757520"/>
                <a:tab algn="l" pos="2206800"/>
                <a:tab algn="l" pos="2655720"/>
                <a:tab algn="l" pos="3105000"/>
                <a:tab algn="l" pos="3554280"/>
                <a:tab algn="l" pos="4003560"/>
                <a:tab algn="l" pos="4452840"/>
                <a:tab algn="l" pos="4902120"/>
                <a:tab algn="l" pos="5351400"/>
                <a:tab algn="l" pos="5800680"/>
                <a:tab algn="l" pos="6249960"/>
                <a:tab algn="l" pos="6699240"/>
                <a:tab algn="l" pos="7148520"/>
                <a:tab algn="l" pos="7597800"/>
                <a:tab algn="l" pos="8047080"/>
                <a:tab algn="l" pos="8496360"/>
                <a:tab algn="l" pos="8945640"/>
                <a:tab algn="l" pos="939492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age = </a:t>
            </a:r>
            <a:r>
              <a:rPr b="0" i="1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*depth + </a:t>
            </a:r>
            <a:r>
              <a:rPr b="0" i="1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</a:t>
            </a:r>
            <a:endParaRPr b="0" lang="en-GB" sz="2400" spc="-1" strike="noStrike">
              <a:latin typeface="Arial"/>
            </a:endParaRPr>
          </a:p>
          <a:p>
            <a:pPr marL="411120" indent="-302040">
              <a:lnSpc>
                <a:spcPct val="94000"/>
              </a:lnSpc>
              <a:spcAft>
                <a:spcPts val="1069"/>
              </a:spcAft>
              <a:tabLst>
                <a:tab algn="l" pos="0"/>
              </a:tabLst>
            </a:pPr>
            <a:endParaRPr b="0" lang="en-GB" sz="2400" spc="-1" strike="noStrike">
              <a:latin typeface="Arial"/>
            </a:endParaRPr>
          </a:p>
        </p:txBody>
      </p:sp>
      <p:pic>
        <p:nvPicPr>
          <p:cNvPr id="226" name="Picture 3_11" descr=""/>
          <p:cNvPicPr/>
          <p:nvPr/>
        </p:nvPicPr>
        <p:blipFill>
          <a:blip r:embed="rId1"/>
          <a:stretch/>
        </p:blipFill>
        <p:spPr>
          <a:xfrm>
            <a:off x="2117520" y="2880000"/>
            <a:ext cx="6224760" cy="2310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_6" descr=""/>
          <p:cNvPicPr/>
          <p:nvPr/>
        </p:nvPicPr>
        <p:blipFill>
          <a:blip r:embed="rId1"/>
          <a:stretch/>
        </p:blipFill>
        <p:spPr>
          <a:xfrm>
            <a:off x="1369800" y="1479600"/>
            <a:ext cx="3216240" cy="3393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504000" y="226080"/>
            <a:ext cx="9066240" cy="94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Piece-wise linear age-depth model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229" name="CustomShape 2_18"/>
          <p:cNvSpPr/>
          <p:nvPr/>
        </p:nvSpPr>
        <p:spPr>
          <a:xfrm>
            <a:off x="1440000" y="1634040"/>
            <a:ext cx="7737120" cy="31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343080" indent="-3376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Divide 200 cm core into 4 50cm-sections (section elbows not necessarily where dates are)</a:t>
            </a:r>
            <a:endParaRPr b="0" lang="en-GB" sz="2200" spc="-1" strike="noStrike">
              <a:latin typeface="Arial"/>
            </a:endParaRPr>
          </a:p>
          <a:p>
            <a:pPr marL="343080" indent="-3376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Linear accumulation rate within each section (gamma prior distr)</a:t>
            </a:r>
            <a:endParaRPr b="0" lang="en-GB" sz="2200" spc="-1" strike="noStrike">
              <a:latin typeface="Arial"/>
            </a:endParaRPr>
          </a:p>
          <a:p>
            <a:pPr marL="343080" indent="-3376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4 </a:t>
            </a:r>
            <a:r>
              <a:rPr b="0" lang="en-GB" sz="22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14</a:t>
            </a: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C dates</a:t>
            </a:r>
            <a:endParaRPr b="0" lang="en-GB" sz="2200" spc="-1" strike="noStrike">
              <a:latin typeface="Arial"/>
            </a:endParaRPr>
          </a:p>
          <a:p>
            <a:pPr marL="343080" indent="-3376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For each iteration, calculate product of p(priors) * p(dates)</a:t>
            </a:r>
            <a:endParaRPr b="0" lang="en-GB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_10"/>
          <p:cNvSpPr/>
          <p:nvPr/>
        </p:nvSpPr>
        <p:spPr>
          <a:xfrm>
            <a:off x="1530000" y="809640"/>
            <a:ext cx="701532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3300" spc="-1" strike="noStrike">
              <a:latin typeface="Arial"/>
            </a:endParaRPr>
          </a:p>
        </p:txBody>
      </p:sp>
      <p:sp>
        <p:nvSpPr>
          <p:cNvPr id="133" name="CustomShape 2_3"/>
          <p:cNvSpPr/>
          <p:nvPr/>
        </p:nvSpPr>
        <p:spPr>
          <a:xfrm>
            <a:off x="5309640" y="1821600"/>
            <a:ext cx="3505320" cy="31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“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Classical” age-model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Linear interpolation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99000"/>
              </a:lnSpc>
              <a:spcAft>
                <a:spcPts val="1069"/>
              </a:spcAft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require(clam)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99000"/>
              </a:lnSpc>
              <a:spcAft>
                <a:spcPts val="1069"/>
              </a:spcAft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clam()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540000" y="1620000"/>
            <a:ext cx="4497840" cy="392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_0"/>
          <p:cNvSpPr/>
          <p:nvPr/>
        </p:nvSpPr>
        <p:spPr>
          <a:xfrm>
            <a:off x="4977360" y="1323720"/>
            <a:ext cx="5097960" cy="30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28600" indent="-223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Ballpark iteration: simulate accs. from gamma prior</a:t>
            </a:r>
            <a:endParaRPr b="0" lang="en-GB" sz="2650" spc="-1" strike="noStrike">
              <a:latin typeface="Arial"/>
            </a:endParaRPr>
          </a:p>
          <a:p>
            <a:pPr marL="228600" indent="-223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4 likelihoods for accs (heights of prob. distr.)</a:t>
            </a:r>
            <a:endParaRPr b="0" lang="en-GB" sz="2650" spc="-1" strike="noStrike">
              <a:latin typeface="Arial"/>
            </a:endParaRPr>
          </a:p>
          <a:p>
            <a:pPr marL="228600" indent="-223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Also simulate top date (uniform)</a:t>
            </a:r>
            <a:endParaRPr b="0" lang="en-GB" sz="2650" spc="-1" strike="noStrike">
              <a:latin typeface="Arial"/>
            </a:endParaRPr>
          </a:p>
          <a:p>
            <a:pPr marL="228600" indent="-223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This defines the entire model</a:t>
            </a:r>
            <a:endParaRPr b="0" lang="en-GB" sz="2650" spc="-1" strike="noStrike">
              <a:latin typeface="Arial"/>
            </a:endParaRPr>
          </a:p>
          <a:p>
            <a:pPr marL="228600" indent="-223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Now calculate fit of model w dates</a:t>
            </a:r>
            <a:endParaRPr b="0" lang="en-GB" sz="2650" spc="-1" strike="noStrike">
              <a:latin typeface="Arial"/>
            </a:endParaRPr>
          </a:p>
          <a:p>
            <a:pPr marL="228600" indent="-223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4 likelihoods for dates</a:t>
            </a:r>
            <a:endParaRPr b="0" lang="en-GB" sz="2650" spc="-1" strike="noStrike">
              <a:latin typeface="Arial"/>
            </a:endParaRPr>
          </a:p>
        </p:txBody>
      </p:sp>
      <p:pic>
        <p:nvPicPr>
          <p:cNvPr id="231" name="Picture 6_2" descr=""/>
          <p:cNvPicPr/>
          <p:nvPr/>
        </p:nvPicPr>
        <p:blipFill>
          <a:blip r:embed="rId1"/>
          <a:stretch/>
        </p:blipFill>
        <p:spPr>
          <a:xfrm>
            <a:off x="720000" y="927000"/>
            <a:ext cx="4211640" cy="4731480"/>
          </a:xfrm>
          <a:prstGeom prst="rect">
            <a:avLst/>
          </a:prstGeom>
          <a:ln w="0">
            <a:noFill/>
          </a:ln>
        </p:spPr>
      </p:pic>
      <p:sp>
        <p:nvSpPr>
          <p:cNvPr id="232" name="CustomShape 2_20"/>
          <p:cNvSpPr/>
          <p:nvPr/>
        </p:nvSpPr>
        <p:spPr>
          <a:xfrm>
            <a:off x="504000" y="226080"/>
            <a:ext cx="9066240" cy="94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Markov-Chain Monte Carlo (MCMC)</a:t>
            </a:r>
            <a:endParaRPr b="0" lang="en-GB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_1"/>
          <p:cNvSpPr/>
          <p:nvPr/>
        </p:nvSpPr>
        <p:spPr>
          <a:xfrm>
            <a:off x="4977360" y="1323720"/>
            <a:ext cx="5097960" cy="30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28600" indent="-223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Ballpark iteration: simulate accs. from gamma prior</a:t>
            </a:r>
            <a:endParaRPr b="0" lang="en-GB" sz="2650" spc="-1" strike="noStrike">
              <a:latin typeface="Arial"/>
            </a:endParaRPr>
          </a:p>
          <a:p>
            <a:pPr marL="228600" indent="-223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4 likelihoods for accs (heights of prob. distr.)</a:t>
            </a:r>
            <a:endParaRPr b="0" lang="en-GB" sz="2650" spc="-1" strike="noStrike">
              <a:latin typeface="Arial"/>
            </a:endParaRPr>
          </a:p>
          <a:p>
            <a:pPr marL="228600" indent="-223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Also simulate top date (uniform)</a:t>
            </a:r>
            <a:endParaRPr b="0" lang="en-GB" sz="2650" spc="-1" strike="noStrike">
              <a:latin typeface="Arial"/>
            </a:endParaRPr>
          </a:p>
          <a:p>
            <a:pPr marL="228600" indent="-223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This defines the entire model</a:t>
            </a:r>
            <a:endParaRPr b="0" lang="en-GB" sz="2650" spc="-1" strike="noStrike">
              <a:latin typeface="Arial"/>
            </a:endParaRPr>
          </a:p>
          <a:p>
            <a:pPr marL="228600" indent="-223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Now calculate fit of model w dates</a:t>
            </a:r>
            <a:endParaRPr b="0" lang="en-GB" sz="2650" spc="-1" strike="noStrike">
              <a:latin typeface="Arial"/>
            </a:endParaRPr>
          </a:p>
          <a:p>
            <a:pPr marL="228600" indent="-223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4 likelihoods for dates</a:t>
            </a:r>
            <a:endParaRPr b="0" lang="en-GB" sz="2650" spc="-1" strike="noStrike">
              <a:latin typeface="Arial"/>
            </a:endParaRPr>
          </a:p>
        </p:txBody>
      </p:sp>
      <p:sp>
        <p:nvSpPr>
          <p:cNvPr id="234" name="CustomShape 2_21"/>
          <p:cNvSpPr/>
          <p:nvPr/>
        </p:nvSpPr>
        <p:spPr>
          <a:xfrm>
            <a:off x="504000" y="226080"/>
            <a:ext cx="9066240" cy="94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Markov-Chain Monte Carlo (MCMC)</a:t>
            </a:r>
            <a:endParaRPr b="0" lang="en-GB" sz="4400" spc="-1" strike="noStrike">
              <a:latin typeface="Arial"/>
            </a:endParaRPr>
          </a:p>
        </p:txBody>
      </p:sp>
      <p:pic>
        <p:nvPicPr>
          <p:cNvPr id="235" name="Picture 5_2" descr="A cat wearing a red and black hat&#10;&#10;Description automatically generated"/>
          <p:cNvPicPr/>
          <p:nvPr/>
        </p:nvPicPr>
        <p:blipFill>
          <a:blip r:embed="rId1"/>
          <a:srcRect l="1358" t="0" r="10272" b="0"/>
          <a:stretch/>
        </p:blipFill>
        <p:spPr>
          <a:xfrm>
            <a:off x="9000000" y="4542480"/>
            <a:ext cx="1077840" cy="1125000"/>
          </a:xfrm>
          <a:prstGeom prst="rect">
            <a:avLst/>
          </a:prstGeom>
          <a:ln w="0">
            <a:noFill/>
          </a:ln>
        </p:spPr>
      </p:pic>
      <p:sp>
        <p:nvSpPr>
          <p:cNvPr id="236" name=""/>
          <p:cNvSpPr/>
          <p:nvPr/>
        </p:nvSpPr>
        <p:spPr>
          <a:xfrm>
            <a:off x="1620000" y="2295360"/>
            <a:ext cx="3235680" cy="31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"/>
          <p:cNvSpPr/>
          <p:nvPr/>
        </p:nvSpPr>
        <p:spPr>
          <a:xfrm>
            <a:off x="360" y="5214960"/>
            <a:ext cx="41396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 u="sng">
                <a:solidFill>
                  <a:srgbClr val="0000ff"/>
                </a:solidFill>
                <a:uFillTx/>
                <a:latin typeface="Times New Roman"/>
                <a:hlinkClick r:id="rId2"/>
              </a:rPr>
              <a:t>https://vimeo.com/548372489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" descr=""/>
          <p:cNvPicPr/>
          <p:nvPr/>
        </p:nvPicPr>
        <p:blipFill>
          <a:blip r:embed="rId1"/>
          <a:stretch/>
        </p:blipFill>
        <p:spPr>
          <a:xfrm>
            <a:off x="2419200" y="180000"/>
            <a:ext cx="5140440" cy="5140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_8"/>
          <p:cNvSpPr/>
          <p:nvPr/>
        </p:nvSpPr>
        <p:spPr>
          <a:xfrm>
            <a:off x="1530360" y="809640"/>
            <a:ext cx="7014960" cy="50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8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9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Grey-scale ghost graphs</a:t>
            </a:r>
            <a:endParaRPr b="0" lang="en-GB" sz="3309" spc="-1" strike="noStrike">
              <a:latin typeface="Arial"/>
            </a:endParaRPr>
          </a:p>
        </p:txBody>
      </p:sp>
      <p:pic>
        <p:nvPicPr>
          <p:cNvPr id="240" name="Picture 2_2" descr=""/>
          <p:cNvPicPr/>
          <p:nvPr/>
        </p:nvPicPr>
        <p:blipFill>
          <a:blip r:embed="rId1"/>
          <a:stretch/>
        </p:blipFill>
        <p:spPr>
          <a:xfrm>
            <a:off x="1373040" y="1479960"/>
            <a:ext cx="3595320" cy="33397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3_10" descr=""/>
          <p:cNvPicPr/>
          <p:nvPr/>
        </p:nvPicPr>
        <p:blipFill>
          <a:blip r:embed="rId2"/>
          <a:stretch/>
        </p:blipFill>
        <p:spPr>
          <a:xfrm>
            <a:off x="5203800" y="1479960"/>
            <a:ext cx="3423960" cy="333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1" dur="indefinite" restart="never" nodeType="tmRoot">
          <p:childTnLst>
            <p:seq>
              <p:cTn id="122" dur="indefinite" nodeType="mainSeq">
                <p:childTnLst>
                  <p:par>
                    <p:cTn id="123" nodeType="clickEffect" fill="hold">
                      <p:stCondLst>
                        <p:cond delay="indefinite"/>
                      </p:stCondLst>
                      <p:childTnLst>
                        <p:par>
                          <p:cTn id="12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_27"/>
          <p:cNvSpPr/>
          <p:nvPr/>
        </p:nvSpPr>
        <p:spPr>
          <a:xfrm>
            <a:off x="504000" y="225720"/>
            <a:ext cx="906660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9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Analysing age-model uncertainties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243" name="CustomShape 2_12"/>
          <p:cNvSpPr/>
          <p:nvPr/>
        </p:nvSpPr>
        <p:spPr>
          <a:xfrm>
            <a:off x="626040" y="1634400"/>
            <a:ext cx="9066600" cy="31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343080" indent="-3380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Check existing cores (neotomadb.org)</a:t>
            </a:r>
            <a:endParaRPr b="0" lang="en-GB" sz="2200" spc="-1" strike="noStrike">
              <a:latin typeface="Arial"/>
            </a:endParaRPr>
          </a:p>
          <a:p>
            <a:pPr lvl="1" marL="432000" indent="-2113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Number of dates (per millennium)</a:t>
            </a:r>
            <a:endParaRPr b="0" lang="en-GB" sz="2200" spc="-1" strike="noStrike">
              <a:latin typeface="Arial"/>
            </a:endParaRPr>
          </a:p>
          <a:p>
            <a:pPr lvl="1" marL="432000" indent="-2113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Age-model uncertainty estimates (min, mean, max)</a:t>
            </a:r>
            <a:endParaRPr b="0" lang="en-GB" sz="2200" spc="-1" strike="noStrike">
              <a:latin typeface="Arial"/>
            </a:endParaRPr>
          </a:p>
          <a:p>
            <a:pPr lvl="2" marL="648000" indent="-2113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Classical and Bayesian</a:t>
            </a:r>
            <a:endParaRPr b="0" lang="en-GB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_3" descr=""/>
          <p:cNvPicPr/>
          <p:nvPr/>
        </p:nvPicPr>
        <p:blipFill>
          <a:blip r:embed="rId1"/>
          <a:stretch/>
        </p:blipFill>
        <p:spPr>
          <a:xfrm>
            <a:off x="1080000" y="1440000"/>
            <a:ext cx="8024400" cy="3069720"/>
          </a:xfrm>
          <a:prstGeom prst="rect">
            <a:avLst/>
          </a:prstGeom>
          <a:ln w="0">
            <a:noFill/>
          </a:ln>
        </p:spPr>
      </p:pic>
      <p:sp>
        <p:nvSpPr>
          <p:cNvPr id="245" name="CustomShape 1_28"/>
          <p:cNvSpPr/>
          <p:nvPr/>
        </p:nvSpPr>
        <p:spPr>
          <a:xfrm>
            <a:off x="504000" y="225720"/>
            <a:ext cx="906660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9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Meta-analysis of existing cores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246" name="CustomShape 2_15"/>
          <p:cNvSpPr/>
          <p:nvPr/>
        </p:nvSpPr>
        <p:spPr>
          <a:xfrm>
            <a:off x="579240" y="5306040"/>
            <a:ext cx="2615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7" descr=""/>
          <p:cNvPicPr/>
          <p:nvPr/>
        </p:nvPicPr>
        <p:blipFill>
          <a:blip r:embed="rId1"/>
          <a:stretch/>
        </p:blipFill>
        <p:spPr>
          <a:xfrm>
            <a:off x="4177080" y="123120"/>
            <a:ext cx="4846320" cy="554328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1_29"/>
          <p:cNvSpPr/>
          <p:nvPr/>
        </p:nvSpPr>
        <p:spPr>
          <a:xfrm>
            <a:off x="579240" y="5306040"/>
            <a:ext cx="2615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_30"/>
          <p:cNvSpPr/>
          <p:nvPr/>
        </p:nvSpPr>
        <p:spPr>
          <a:xfrm>
            <a:off x="1714320" y="1701000"/>
            <a:ext cx="3170160" cy="268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37800" bIns="37800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250" name="CustomShape 2_22"/>
          <p:cNvSpPr/>
          <p:nvPr/>
        </p:nvSpPr>
        <p:spPr>
          <a:xfrm>
            <a:off x="1512360" y="4290840"/>
            <a:ext cx="2627280" cy="22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4520" rIns="74520" tIns="37080" bIns="37080">
            <a:noAutofit/>
          </a:bodyPr>
          <a:p>
            <a:pPr>
              <a:lnSpc>
                <a:spcPct val="100000"/>
              </a:lnSpc>
            </a:pPr>
            <a:r>
              <a:rPr b="0" lang="en-GB" sz="1490" spc="-1" strike="noStrike">
                <a:solidFill>
                  <a:srgbClr val="000000"/>
                </a:solidFill>
                <a:latin typeface="News Gothic MT"/>
                <a:ea typeface="DejaVu Sans"/>
              </a:rPr>
              <a:t>Linear interpolation</a:t>
            </a:r>
            <a:endParaRPr b="0" lang="en-GB" sz="1490" spc="-1" strike="noStrike">
              <a:latin typeface="Arial"/>
            </a:endParaRPr>
          </a:p>
        </p:txBody>
      </p:sp>
      <p:pic>
        <p:nvPicPr>
          <p:cNvPr id="251" name="Picture 2_5" descr="linint.gif"/>
          <p:cNvPicPr/>
          <p:nvPr/>
        </p:nvPicPr>
        <p:blipFill>
          <a:blip r:embed="rId1"/>
          <a:stretch/>
        </p:blipFill>
        <p:spPr>
          <a:xfrm>
            <a:off x="-16560" y="306360"/>
            <a:ext cx="7414560" cy="3706200"/>
          </a:xfrm>
          <a:prstGeom prst="rect">
            <a:avLst/>
          </a:prstGeom>
          <a:ln w="0">
            <a:noFill/>
          </a:ln>
        </p:spPr>
      </p:pic>
      <p:sp>
        <p:nvSpPr>
          <p:cNvPr id="252" name="CustomShape 3_2"/>
          <p:cNvSpPr/>
          <p:nvPr/>
        </p:nvSpPr>
        <p:spPr>
          <a:xfrm>
            <a:off x="579240" y="5306040"/>
            <a:ext cx="2615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_39"/>
          <p:cNvSpPr/>
          <p:nvPr/>
        </p:nvSpPr>
        <p:spPr>
          <a:xfrm>
            <a:off x="1512360" y="4290840"/>
            <a:ext cx="2627280" cy="22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4520" rIns="74520" tIns="37080" bIns="37080">
            <a:noAutofit/>
          </a:bodyPr>
          <a:p>
            <a:pPr>
              <a:lnSpc>
                <a:spcPct val="100000"/>
              </a:lnSpc>
            </a:pPr>
            <a:r>
              <a:rPr b="0" lang="en-GB" sz="1490" spc="-1" strike="noStrike">
                <a:solidFill>
                  <a:srgbClr val="000000"/>
                </a:solidFill>
                <a:latin typeface="News Gothic MT"/>
                <a:ea typeface="DejaVu Sans"/>
              </a:rPr>
              <a:t>Bayesian: </a:t>
            </a:r>
            <a:r>
              <a:rPr b="0" i="1" lang="en-GB" sz="1490" spc="-1" strike="noStrike">
                <a:solidFill>
                  <a:srgbClr val="000000"/>
                </a:solidFill>
                <a:latin typeface="News Gothic MT"/>
                <a:ea typeface="DejaVu Sans"/>
              </a:rPr>
              <a:t>Bacon</a:t>
            </a:r>
            <a:endParaRPr b="0" lang="en-GB" sz="1490" spc="-1" strike="noStrike">
              <a:latin typeface="Arial"/>
            </a:endParaRPr>
          </a:p>
        </p:txBody>
      </p:sp>
      <p:pic>
        <p:nvPicPr>
          <p:cNvPr id="254" name="Picture 1_4" descr="Bacon.gif"/>
          <p:cNvPicPr/>
          <p:nvPr/>
        </p:nvPicPr>
        <p:blipFill>
          <a:blip r:embed="rId1"/>
          <a:stretch/>
        </p:blipFill>
        <p:spPr>
          <a:xfrm>
            <a:off x="0" y="314640"/>
            <a:ext cx="7398000" cy="3697920"/>
          </a:xfrm>
          <a:prstGeom prst="rect">
            <a:avLst/>
          </a:prstGeom>
          <a:ln w="0">
            <a:noFill/>
          </a:ln>
        </p:spPr>
      </p:pic>
      <p:sp>
        <p:nvSpPr>
          <p:cNvPr id="255" name="CustomShape 2_23"/>
          <p:cNvSpPr/>
          <p:nvPr/>
        </p:nvSpPr>
        <p:spPr>
          <a:xfrm>
            <a:off x="579240" y="5306040"/>
            <a:ext cx="2615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_40"/>
          <p:cNvSpPr/>
          <p:nvPr/>
        </p:nvSpPr>
        <p:spPr>
          <a:xfrm>
            <a:off x="504000" y="225720"/>
            <a:ext cx="906660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Classical vs Bayesian </a:t>
            </a: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b="0" i="1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Bacon</a:t>
            </a: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b="0" i="1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Bchron</a:t>
            </a: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257" name="CustomShape 2_24"/>
          <p:cNvSpPr/>
          <p:nvPr/>
        </p:nvSpPr>
        <p:spPr>
          <a:xfrm>
            <a:off x="504000" y="1172880"/>
            <a:ext cx="9066600" cy="351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56000"/>
          </a:bodyPr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Classical models</a:t>
            </a:r>
            <a:endParaRPr b="0" lang="en-GB" sz="3600" spc="-1" strike="noStrike">
              <a:latin typeface="Arial"/>
            </a:endParaRPr>
          </a:p>
          <a:p>
            <a:pPr lvl="1" marL="685800" indent="-2235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Fast and “conveniently” precise even at low dating densities </a:t>
            </a:r>
            <a:endParaRPr b="0" lang="en-GB" sz="2400" spc="-1" strike="noStrike">
              <a:latin typeface="Arial"/>
            </a:endParaRPr>
          </a:p>
          <a:p>
            <a:pPr lvl="1" marL="685800" indent="-2235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But precision illusionary! Large offsets likely</a:t>
            </a:r>
            <a:endParaRPr b="0" lang="en-GB" sz="2400" spc="-1" strike="noStrike">
              <a:latin typeface="Arial"/>
            </a:endParaRPr>
          </a:p>
          <a:p>
            <a:pPr lvl="1" marL="685800" indent="-2235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More dates do not increase precision</a:t>
            </a:r>
            <a:endParaRPr b="0" lang="en-GB" sz="2400" spc="-1" strike="noStrike">
              <a:latin typeface="Arial"/>
            </a:endParaRPr>
          </a:p>
          <a:p>
            <a:pPr lvl="1" marL="685800" indent="-2235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Outliers can be disastrous</a:t>
            </a:r>
            <a:endParaRPr b="0" lang="en-GB" sz="2400" spc="-1" strike="noStrike">
              <a:latin typeface="Arial"/>
            </a:endParaRPr>
          </a:p>
          <a:p>
            <a:pPr lvl="1" marL="685800" indent="-2235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Popular but not well suited to their tasks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400" spc="-1" strike="noStrike">
              <a:latin typeface="Arial"/>
            </a:endParaRPr>
          </a:p>
          <a:p>
            <a:pPr marL="228600" indent="-2235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Bayesian: </a:t>
            </a:r>
            <a:r>
              <a:rPr b="0" i="1" lang="en-GB" sz="3600" spc="-1" strike="noStrike">
                <a:solidFill>
                  <a:srgbClr val="000000"/>
                </a:solidFill>
                <a:latin typeface="Arial"/>
                <a:ea typeface="DejaVu Sans"/>
              </a:rPr>
              <a:t>Bacon/Bchron</a:t>
            </a:r>
            <a:endParaRPr b="0" lang="en-GB" sz="3600" spc="-1" strike="noStrike">
              <a:latin typeface="Arial"/>
            </a:endParaRPr>
          </a:p>
          <a:p>
            <a:pPr lvl="1" marL="685800" indent="-2235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Slower, and larger uncertainties at low dating densities</a:t>
            </a:r>
            <a:endParaRPr b="0" lang="en-GB" sz="2400" spc="-1" strike="noStrike">
              <a:latin typeface="Arial"/>
            </a:endParaRPr>
          </a:p>
          <a:p>
            <a:pPr lvl="1" marL="685800" indent="-2235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High accuracy, realistic precision estimates</a:t>
            </a:r>
            <a:endParaRPr b="0" lang="en-GB" sz="2400" spc="-1" strike="noStrike">
              <a:latin typeface="Arial"/>
            </a:endParaRPr>
          </a:p>
          <a:p>
            <a:pPr lvl="1" marL="685800" indent="-2235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Each additional date will tell us more</a:t>
            </a:r>
            <a:endParaRPr b="0" lang="en-GB" sz="2400" spc="-1" strike="noStrike">
              <a:latin typeface="Arial"/>
            </a:endParaRPr>
          </a:p>
          <a:p>
            <a:pPr lvl="1" marL="685800" indent="-2235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Handle outliers well</a:t>
            </a:r>
            <a:endParaRPr b="0" lang="en-GB" sz="2400" spc="-1" strike="noStrike">
              <a:latin typeface="Arial"/>
            </a:endParaRPr>
          </a:p>
          <a:p>
            <a:pPr lvl="1" marL="685800" indent="-2235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Outperform classical models at </a:t>
            </a:r>
            <a:r>
              <a:rPr b="1" i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all 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tested dating densities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258" name="CustomShape 3_6"/>
          <p:cNvSpPr/>
          <p:nvPr/>
        </p:nvSpPr>
        <p:spPr>
          <a:xfrm>
            <a:off x="579240" y="5306040"/>
            <a:ext cx="2615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6566400" y="1440000"/>
            <a:ext cx="3511440" cy="269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8" dur="indefinite" restart="never" nodeType="tmRoot">
          <p:childTnLst>
            <p:seq>
              <p:cTn id="129" dur="indefinite" nodeType="mainSeq">
                <p:childTnLst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_12"/>
          <p:cNvSpPr/>
          <p:nvPr/>
        </p:nvSpPr>
        <p:spPr>
          <a:xfrm>
            <a:off x="1530000" y="809640"/>
            <a:ext cx="701532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3300" spc="-1" strike="noStrike">
              <a:latin typeface="Arial"/>
            </a:endParaRPr>
          </a:p>
        </p:txBody>
      </p:sp>
      <p:sp>
        <p:nvSpPr>
          <p:cNvPr id="136" name="CustomShape 2_2"/>
          <p:cNvSpPr/>
          <p:nvPr/>
        </p:nvSpPr>
        <p:spPr>
          <a:xfrm>
            <a:off x="5309640" y="1821600"/>
            <a:ext cx="3505320" cy="31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Linear interpolation</a:t>
            </a:r>
            <a:endParaRPr b="0" lang="en-GB" sz="2400" spc="-1" strike="noStrike">
              <a:latin typeface="Arial"/>
            </a:endParaRPr>
          </a:p>
          <a:p>
            <a:pPr lvl="1" marL="835200" indent="-268560">
              <a:lnSpc>
                <a:spcPct val="99000"/>
              </a:lnSpc>
              <a:spcAft>
                <a:spcPts val="853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date 6 = outlier</a:t>
            </a:r>
            <a:endParaRPr b="0" lang="en-GB" sz="2100" spc="-1" strike="noStrike">
              <a:latin typeface="Arial"/>
            </a:endParaRPr>
          </a:p>
          <a:p>
            <a:pPr>
              <a:lnSpc>
                <a:spcPct val="99000"/>
              </a:lnSpc>
              <a:spcAft>
                <a:spcPts val="1069"/>
              </a:spcAft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clam(outliers=6)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540000" y="1620000"/>
            <a:ext cx="4497840" cy="392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_45"/>
          <p:cNvSpPr/>
          <p:nvPr/>
        </p:nvSpPr>
        <p:spPr>
          <a:xfrm>
            <a:off x="1638000" y="897840"/>
            <a:ext cx="6797880" cy="70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29160" bIns="37800" anchor="ctr">
            <a:normAutofit fontScale="44000"/>
          </a:bodyPr>
          <a:p>
            <a:pPr algn="ctr">
              <a:lnSpc>
                <a:spcPct val="93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400"/>
                <a:tab algn="l" pos="1683360"/>
                <a:tab algn="l" pos="2020320"/>
                <a:tab algn="l" pos="2357280"/>
                <a:tab algn="l" pos="2694240"/>
                <a:tab algn="l" pos="3031200"/>
                <a:tab algn="l" pos="3368160"/>
                <a:tab algn="l" pos="3705120"/>
                <a:tab algn="l" pos="4042080"/>
                <a:tab algn="l" pos="4379040"/>
                <a:tab algn="l" pos="4716000"/>
                <a:tab algn="l" pos="5052960"/>
                <a:tab algn="l" pos="5389920"/>
                <a:tab algn="l" pos="5726880"/>
                <a:tab algn="l" pos="6063840"/>
                <a:tab algn="l" pos="6400800"/>
                <a:tab algn="l" pos="6737760"/>
              </a:tabLst>
            </a:pPr>
            <a:r>
              <a:rPr b="0" lang="en-GB" sz="4100" spc="-1" strike="noStrike">
                <a:solidFill>
                  <a:srgbClr val="000080"/>
                </a:solidFill>
                <a:latin typeface="Arial"/>
                <a:ea typeface="Arial Unicode MS"/>
              </a:rPr>
              <a:t>Bayesian age-depth model techniques</a:t>
            </a:r>
            <a:endParaRPr b="0" lang="en-GB" sz="4100" spc="-1" strike="noStrike">
              <a:latin typeface="Arial"/>
            </a:endParaRPr>
          </a:p>
        </p:txBody>
      </p:sp>
      <p:sp>
        <p:nvSpPr>
          <p:cNvPr id="261" name="CustomShape 2_14"/>
          <p:cNvSpPr/>
          <p:nvPr/>
        </p:nvSpPr>
        <p:spPr>
          <a:xfrm>
            <a:off x="1638000" y="1703520"/>
            <a:ext cx="6797880" cy="254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>
            <a:noAutofit/>
          </a:bodyPr>
          <a:p>
            <a:pPr marL="318960" indent="-236880">
              <a:lnSpc>
                <a:spcPct val="93000"/>
              </a:lnSpc>
              <a:spcAft>
                <a:spcPts val="1426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318960"/>
                <a:tab algn="l" pos="398520"/>
                <a:tab algn="l" pos="735120"/>
                <a:tab algn="l" pos="1071720"/>
                <a:tab algn="l" pos="1407960"/>
                <a:tab algn="l" pos="1746360"/>
                <a:tab algn="l" pos="2082960"/>
                <a:tab algn="l" pos="2419200"/>
                <a:tab algn="l" pos="2755800"/>
                <a:tab algn="l" pos="3094200"/>
                <a:tab algn="l" pos="3430440"/>
                <a:tab algn="l" pos="3767040"/>
                <a:tab algn="l" pos="4103640"/>
                <a:tab algn="l" pos="4441680"/>
                <a:tab algn="l" pos="4778280"/>
                <a:tab algn="l" pos="5114880"/>
                <a:tab algn="l" pos="5451480"/>
                <a:tab algn="l" pos="5789520"/>
                <a:tab algn="l" pos="6126120"/>
                <a:tab algn="l" pos="6462720"/>
                <a:tab algn="l" pos="679932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OxCal</a:t>
            </a:r>
            <a:r>
              <a:rPr b="0" lang="en-GB" sz="3200" spc="-1" strike="noStrike">
                <a:solidFill>
                  <a:srgbClr val="999999"/>
                </a:solidFill>
                <a:latin typeface="Arial"/>
                <a:ea typeface="Arial Unicode MS"/>
              </a:rPr>
              <a:t>, Bchron, Bpeat, Bacon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262" name="Picture 3_13" descr=""/>
          <p:cNvPicPr/>
          <p:nvPr/>
        </p:nvPicPr>
        <p:blipFill>
          <a:blip r:embed="rId1"/>
          <a:stretch/>
        </p:blipFill>
        <p:spPr>
          <a:xfrm>
            <a:off x="1501560" y="2227680"/>
            <a:ext cx="3938760" cy="2527200"/>
          </a:xfrm>
          <a:prstGeom prst="rect">
            <a:avLst/>
          </a:prstGeom>
          <a:ln w="0">
            <a:noFill/>
          </a:ln>
        </p:spPr>
      </p:pic>
      <p:sp>
        <p:nvSpPr>
          <p:cNvPr id="263" name="CustomShape 3_5"/>
          <p:cNvSpPr/>
          <p:nvPr/>
        </p:nvSpPr>
        <p:spPr>
          <a:xfrm>
            <a:off x="5855760" y="3850560"/>
            <a:ext cx="42379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Accumulation modelled as increments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k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-value dictates degree of flexibility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k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 can be set fixed or adapting to data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Interpolation between dates or every cm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64" name="Picture 5_1" descr=""/>
          <p:cNvPicPr/>
          <p:nvPr/>
        </p:nvPicPr>
        <p:blipFill>
          <a:blip r:embed="rId2"/>
          <a:stretch/>
        </p:blipFill>
        <p:spPr>
          <a:xfrm>
            <a:off x="6047640" y="2620440"/>
            <a:ext cx="2524320" cy="122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_48"/>
          <p:cNvSpPr/>
          <p:nvPr/>
        </p:nvSpPr>
        <p:spPr>
          <a:xfrm>
            <a:off x="1638000" y="897840"/>
            <a:ext cx="6797880" cy="70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29160" bIns="37800" anchor="ctr">
            <a:normAutofit fontScale="44000"/>
          </a:bodyPr>
          <a:p>
            <a:pPr algn="ctr">
              <a:lnSpc>
                <a:spcPct val="93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400"/>
                <a:tab algn="l" pos="1683360"/>
                <a:tab algn="l" pos="2020320"/>
                <a:tab algn="l" pos="2357280"/>
                <a:tab algn="l" pos="2694240"/>
                <a:tab algn="l" pos="3031200"/>
                <a:tab algn="l" pos="3368160"/>
                <a:tab algn="l" pos="3705120"/>
                <a:tab algn="l" pos="4042080"/>
                <a:tab algn="l" pos="4379040"/>
                <a:tab algn="l" pos="4716000"/>
                <a:tab algn="l" pos="5052960"/>
                <a:tab algn="l" pos="5389920"/>
                <a:tab algn="l" pos="5726880"/>
                <a:tab algn="l" pos="6063840"/>
                <a:tab algn="l" pos="6400800"/>
                <a:tab algn="l" pos="6737760"/>
              </a:tabLst>
            </a:pPr>
            <a:r>
              <a:rPr b="0" lang="en-GB" sz="4100" spc="-1" strike="noStrike">
                <a:solidFill>
                  <a:srgbClr val="000080"/>
                </a:solidFill>
                <a:latin typeface="Arial"/>
                <a:ea typeface="Arial Unicode MS"/>
              </a:rPr>
              <a:t>Bayesian age-depth model techniques</a:t>
            </a:r>
            <a:endParaRPr b="0" lang="en-GB" sz="4100" spc="-1" strike="noStrike">
              <a:latin typeface="Arial"/>
            </a:endParaRPr>
          </a:p>
        </p:txBody>
      </p:sp>
      <p:sp>
        <p:nvSpPr>
          <p:cNvPr id="266" name="CustomShape 2_17"/>
          <p:cNvSpPr/>
          <p:nvPr/>
        </p:nvSpPr>
        <p:spPr>
          <a:xfrm>
            <a:off x="1638000" y="1703520"/>
            <a:ext cx="6797880" cy="254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>
            <a:noAutofit/>
          </a:bodyPr>
          <a:p>
            <a:pPr marL="320400" indent="-237240">
              <a:lnSpc>
                <a:spcPct val="93000"/>
              </a:lnSpc>
              <a:spcAft>
                <a:spcPts val="1426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320400"/>
                <a:tab algn="l" pos="398880"/>
                <a:tab algn="l" pos="735840"/>
                <a:tab algn="l" pos="1072800"/>
                <a:tab algn="l" pos="1409760"/>
                <a:tab algn="l" pos="1746720"/>
                <a:tab algn="l" pos="2083680"/>
                <a:tab algn="l" pos="2420640"/>
                <a:tab algn="l" pos="2757600"/>
                <a:tab algn="l" pos="3094560"/>
                <a:tab algn="l" pos="3431160"/>
                <a:tab algn="l" pos="3768120"/>
                <a:tab algn="l" pos="4105080"/>
                <a:tab algn="l" pos="4442040"/>
                <a:tab algn="l" pos="4779000"/>
                <a:tab algn="l" pos="5115960"/>
                <a:tab algn="l" pos="5452920"/>
                <a:tab algn="l" pos="5789880"/>
                <a:tab algn="l" pos="6126840"/>
                <a:tab algn="l" pos="6463800"/>
                <a:tab algn="l" pos="6800760"/>
              </a:tabLst>
            </a:pPr>
            <a:r>
              <a:rPr b="0" lang="en-GB" sz="3200" spc="-1" strike="noStrike">
                <a:solidFill>
                  <a:srgbClr val="999999"/>
                </a:solidFill>
                <a:latin typeface="Arial"/>
                <a:ea typeface="Arial Unicode MS"/>
              </a:rPr>
              <a:t>OxCal, 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Arial Unicode MS"/>
              </a:rPr>
              <a:t>Bchron</a:t>
            </a:r>
            <a:r>
              <a:rPr b="0" lang="en-GB" sz="3200" spc="-1" strike="noStrike">
                <a:solidFill>
                  <a:srgbClr val="999999"/>
                </a:solidFill>
                <a:latin typeface="Arial"/>
                <a:ea typeface="Arial Unicode MS"/>
              </a:rPr>
              <a:t>, Bpeat, </a:t>
            </a:r>
            <a:r>
              <a:rPr b="0" lang="en-GB" sz="3200" spc="-1" strike="noStrike">
                <a:solidFill>
                  <a:srgbClr val="808080"/>
                </a:solidFill>
                <a:latin typeface="Arial"/>
                <a:ea typeface="Arial Unicode MS"/>
              </a:rPr>
              <a:t>Bacon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267" name="Picture 3_12" descr=""/>
          <p:cNvPicPr/>
          <p:nvPr/>
        </p:nvPicPr>
        <p:blipFill>
          <a:blip r:embed="rId1"/>
          <a:stretch/>
        </p:blipFill>
        <p:spPr>
          <a:xfrm>
            <a:off x="1501560" y="2227680"/>
            <a:ext cx="3938760" cy="252720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4_1" descr=""/>
          <p:cNvPicPr/>
          <p:nvPr/>
        </p:nvPicPr>
        <p:blipFill>
          <a:blip r:embed="rId2"/>
          <a:stretch/>
        </p:blipFill>
        <p:spPr>
          <a:xfrm>
            <a:off x="6192000" y="2585880"/>
            <a:ext cx="2243520" cy="1260360"/>
          </a:xfrm>
          <a:prstGeom prst="rect">
            <a:avLst/>
          </a:prstGeom>
          <a:ln w="0">
            <a:noFill/>
          </a:ln>
        </p:spPr>
      </p:pic>
      <p:sp>
        <p:nvSpPr>
          <p:cNvPr id="269" name="CustomShape 3_4"/>
          <p:cNvSpPr/>
          <p:nvPr/>
        </p:nvSpPr>
        <p:spPr>
          <a:xfrm>
            <a:off x="6067440" y="3850560"/>
            <a:ext cx="34257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Gamma jumps in depth and age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No adaptable settings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_50"/>
          <p:cNvSpPr/>
          <p:nvPr/>
        </p:nvSpPr>
        <p:spPr>
          <a:xfrm>
            <a:off x="1638000" y="897840"/>
            <a:ext cx="6797880" cy="70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29160" bIns="37800" anchor="ctr">
            <a:normAutofit fontScale="44000"/>
          </a:bodyPr>
          <a:p>
            <a:pPr algn="ctr">
              <a:lnSpc>
                <a:spcPct val="93000"/>
              </a:lnSpc>
              <a:tabLst>
                <a:tab algn="l" pos="0"/>
                <a:tab algn="l" pos="335880"/>
                <a:tab algn="l" pos="672840"/>
                <a:tab algn="l" pos="1009800"/>
                <a:tab algn="l" pos="1346400"/>
                <a:tab algn="l" pos="1683360"/>
                <a:tab algn="l" pos="2020320"/>
                <a:tab algn="l" pos="2357280"/>
                <a:tab algn="l" pos="2694240"/>
                <a:tab algn="l" pos="3031200"/>
                <a:tab algn="l" pos="3368160"/>
                <a:tab algn="l" pos="3705120"/>
                <a:tab algn="l" pos="4042080"/>
                <a:tab algn="l" pos="4379040"/>
                <a:tab algn="l" pos="4716000"/>
                <a:tab algn="l" pos="5052960"/>
                <a:tab algn="l" pos="5389920"/>
                <a:tab algn="l" pos="5726880"/>
                <a:tab algn="l" pos="6063840"/>
                <a:tab algn="l" pos="6400800"/>
                <a:tab algn="l" pos="6737760"/>
              </a:tabLst>
            </a:pPr>
            <a:r>
              <a:rPr b="0" lang="en-GB" sz="4100" spc="-1" strike="noStrike">
                <a:solidFill>
                  <a:srgbClr val="000080"/>
                </a:solidFill>
                <a:latin typeface="Arial"/>
                <a:ea typeface="Arial Unicode MS"/>
              </a:rPr>
              <a:t>Bayesian age-depth model techniques</a:t>
            </a:r>
            <a:endParaRPr b="0" lang="en-GB" sz="4100" spc="-1" strike="noStrike">
              <a:latin typeface="Arial"/>
            </a:endParaRPr>
          </a:p>
        </p:txBody>
      </p:sp>
      <p:sp>
        <p:nvSpPr>
          <p:cNvPr id="271" name="CustomShape 2_16"/>
          <p:cNvSpPr/>
          <p:nvPr/>
        </p:nvSpPr>
        <p:spPr>
          <a:xfrm>
            <a:off x="1638000" y="1703520"/>
            <a:ext cx="6797880" cy="254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>
            <a:noAutofit/>
          </a:bodyPr>
          <a:p>
            <a:pPr marL="320400" indent="-237240">
              <a:lnSpc>
                <a:spcPct val="93000"/>
              </a:lnSpc>
              <a:spcAft>
                <a:spcPts val="1426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320400"/>
                <a:tab algn="l" pos="398880"/>
                <a:tab algn="l" pos="735840"/>
                <a:tab algn="l" pos="1072800"/>
                <a:tab algn="l" pos="1409760"/>
                <a:tab algn="l" pos="1746720"/>
                <a:tab algn="l" pos="2083680"/>
                <a:tab algn="l" pos="2420640"/>
                <a:tab algn="l" pos="2757600"/>
                <a:tab algn="l" pos="3094560"/>
                <a:tab algn="l" pos="3431160"/>
                <a:tab algn="l" pos="3768120"/>
                <a:tab algn="l" pos="4105080"/>
                <a:tab algn="l" pos="4442040"/>
                <a:tab algn="l" pos="4779000"/>
                <a:tab algn="l" pos="5115960"/>
                <a:tab algn="l" pos="5452920"/>
                <a:tab algn="l" pos="5789880"/>
                <a:tab algn="l" pos="6126840"/>
                <a:tab algn="l" pos="6463800"/>
                <a:tab algn="l" pos="6800760"/>
              </a:tabLst>
            </a:pPr>
            <a:r>
              <a:rPr b="0" lang="en-GB" sz="3200" spc="-1" strike="noStrike">
                <a:solidFill>
                  <a:srgbClr val="999999"/>
                </a:solidFill>
                <a:latin typeface="Arial"/>
                <a:ea typeface="Arial Unicode MS"/>
              </a:rPr>
              <a:t>OxCal, </a:t>
            </a:r>
            <a:r>
              <a:rPr b="0" lang="en-GB" sz="3200" spc="-1" strike="noStrike">
                <a:solidFill>
                  <a:srgbClr val="a6a6a6"/>
                </a:solidFill>
                <a:latin typeface="Arial"/>
                <a:ea typeface="Arial Unicode MS"/>
              </a:rPr>
              <a:t>Bchron</a:t>
            </a:r>
            <a:r>
              <a:rPr b="0" lang="en-GB" sz="3200" spc="-1" strike="noStrike">
                <a:solidFill>
                  <a:srgbClr val="999999"/>
                </a:solidFill>
                <a:latin typeface="Arial"/>
                <a:ea typeface="Arial Unicode MS"/>
              </a:rPr>
              <a:t>, Bpeat, </a:t>
            </a:r>
            <a:r>
              <a:rPr b="0" lang="en-GB" sz="3200" spc="-1" strike="noStrike">
                <a:solidFill>
                  <a:srgbClr val="595959"/>
                </a:solidFill>
                <a:latin typeface="Arial"/>
                <a:ea typeface="Arial Unicode MS"/>
              </a:rPr>
              <a:t>Bacon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272" name="Picture 2_11" descr=""/>
          <p:cNvPicPr/>
          <p:nvPr/>
        </p:nvPicPr>
        <p:blipFill>
          <a:blip r:embed="rId1"/>
          <a:stretch/>
        </p:blipFill>
        <p:spPr>
          <a:xfrm>
            <a:off x="1085400" y="2126520"/>
            <a:ext cx="3665520" cy="274752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3_15" descr=""/>
          <p:cNvPicPr/>
          <p:nvPr/>
        </p:nvPicPr>
        <p:blipFill>
          <a:blip r:embed="rId2"/>
          <a:stretch/>
        </p:blipFill>
        <p:spPr>
          <a:xfrm>
            <a:off x="7900200" y="4500000"/>
            <a:ext cx="2179440" cy="1178280"/>
          </a:xfrm>
          <a:prstGeom prst="rect">
            <a:avLst/>
          </a:prstGeom>
          <a:ln w="0">
            <a:noFill/>
          </a:ln>
        </p:spPr>
      </p:pic>
      <p:sp>
        <p:nvSpPr>
          <p:cNvPr id="274" name="CustomShape 3_7"/>
          <p:cNvSpPr/>
          <p:nvPr/>
        </p:nvSpPr>
        <p:spPr>
          <a:xfrm>
            <a:off x="4860000" y="4483800"/>
            <a:ext cx="30189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Adaptable priors: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Accumulation rate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Accumulation rate variability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Hiatus length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75" name="CustomShape 4_1"/>
          <p:cNvSpPr/>
          <p:nvPr/>
        </p:nvSpPr>
        <p:spPr>
          <a:xfrm>
            <a:off x="7272000" y="1931760"/>
            <a:ext cx="27712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i="1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If you will begin with certainties, you shall end in doubts, but if you will content to begin with doubts, you shall end in certainties.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After Francis Bacon (AD 1561 - 1626)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1_3" descr=""/>
          <p:cNvPicPr/>
          <p:nvPr/>
        </p:nvPicPr>
        <p:blipFill>
          <a:blip r:embed="rId1"/>
          <a:stretch/>
        </p:blipFill>
        <p:spPr>
          <a:xfrm>
            <a:off x="4463640" y="270000"/>
            <a:ext cx="4854600" cy="32356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_10" descr=""/>
          <p:cNvPicPr/>
          <p:nvPr/>
        </p:nvPicPr>
        <p:blipFill>
          <a:blip r:embed="rId2"/>
          <a:stretch/>
        </p:blipFill>
        <p:spPr>
          <a:xfrm>
            <a:off x="5361840" y="3644280"/>
            <a:ext cx="3776760" cy="1886760"/>
          </a:xfrm>
          <a:prstGeom prst="rect">
            <a:avLst/>
          </a:prstGeom>
          <a:ln w="0">
            <a:noFill/>
          </a:ln>
        </p:spPr>
      </p:pic>
      <p:sp>
        <p:nvSpPr>
          <p:cNvPr id="278" name="CustomShape 1_53"/>
          <p:cNvSpPr/>
          <p:nvPr/>
        </p:nvSpPr>
        <p:spPr>
          <a:xfrm>
            <a:off x="360000" y="4941000"/>
            <a:ext cx="5035680" cy="53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en-GB" sz="1800" spc="-1" strike="noStrike">
                <a:solidFill>
                  <a:srgbClr val="dc2300"/>
                </a:solidFill>
                <a:latin typeface="Arial"/>
                <a:ea typeface="Arial Unicode MS"/>
              </a:rPr>
              <a:t>Barber and Langdon 2007, Quat. Sci. Rev.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en-GB" sz="1800" spc="-1" strike="noStrike">
                <a:solidFill>
                  <a:srgbClr val="dc2300"/>
                </a:solidFill>
                <a:latin typeface="Arial"/>
                <a:ea typeface="Arial Unicode MS"/>
              </a:rPr>
              <a:t>Charman et al. 2009, Quat. Sci. Rev.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79" name="Picture 4_4" descr=""/>
          <p:cNvPicPr/>
          <p:nvPr/>
        </p:nvPicPr>
        <p:blipFill>
          <a:blip r:embed="rId3"/>
          <a:stretch/>
        </p:blipFill>
        <p:spPr>
          <a:xfrm>
            <a:off x="936360" y="275040"/>
            <a:ext cx="3313080" cy="452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_14"/>
          <p:cNvSpPr/>
          <p:nvPr/>
        </p:nvSpPr>
        <p:spPr>
          <a:xfrm>
            <a:off x="1530000" y="809640"/>
            <a:ext cx="701532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3300" spc="-1" strike="noStrike">
              <a:latin typeface="Arial"/>
            </a:endParaRPr>
          </a:p>
        </p:txBody>
      </p:sp>
      <p:sp>
        <p:nvSpPr>
          <p:cNvPr id="139" name="CustomShape 2_5"/>
          <p:cNvSpPr/>
          <p:nvPr/>
        </p:nvSpPr>
        <p:spPr>
          <a:xfrm>
            <a:off x="5309640" y="1821600"/>
            <a:ext cx="3505320" cy="31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Linear interpolation</a:t>
            </a:r>
            <a:endParaRPr b="0" lang="en-GB" sz="2400" spc="-1" strike="noStrike">
              <a:latin typeface="Arial"/>
            </a:endParaRPr>
          </a:p>
          <a:p>
            <a:pPr lvl="1" marL="835200" indent="-268560">
              <a:lnSpc>
                <a:spcPct val="99000"/>
              </a:lnSpc>
              <a:spcAft>
                <a:spcPts val="853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b="0" lang="en-GB" sz="2100" spc="-1" strike="noStrike">
              <a:latin typeface="Arial"/>
            </a:endParaRPr>
          </a:p>
          <a:p>
            <a:pPr>
              <a:lnSpc>
                <a:spcPct val="99000"/>
              </a:lnSpc>
              <a:spcAft>
                <a:spcPts val="1069"/>
              </a:spcAft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clam(hiatus=470)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540000" y="1620000"/>
            <a:ext cx="4497840" cy="392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_16"/>
          <p:cNvSpPr/>
          <p:nvPr/>
        </p:nvSpPr>
        <p:spPr>
          <a:xfrm>
            <a:off x="1530000" y="809640"/>
            <a:ext cx="701532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3300" spc="-1" strike="noStrike">
              <a:latin typeface="Arial"/>
            </a:endParaRPr>
          </a:p>
        </p:txBody>
      </p:sp>
      <p:sp>
        <p:nvSpPr>
          <p:cNvPr id="142" name="CustomShape 2_4"/>
          <p:cNvSpPr/>
          <p:nvPr/>
        </p:nvSpPr>
        <p:spPr>
          <a:xfrm>
            <a:off x="5309640" y="1821600"/>
            <a:ext cx="3505320" cy="31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Linear regression</a:t>
            </a:r>
            <a:endParaRPr b="0" lang="en-GB" sz="2400" spc="-1" strike="noStrike">
              <a:latin typeface="Arial"/>
            </a:endParaRPr>
          </a:p>
          <a:p>
            <a:pPr lvl="1" marL="835200" indent="-268560">
              <a:lnSpc>
                <a:spcPct val="99000"/>
              </a:lnSpc>
              <a:spcAft>
                <a:spcPts val="853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b="0" lang="en-GB" sz="2100" spc="-1" strike="noStrike">
              <a:latin typeface="Arial"/>
            </a:endParaRPr>
          </a:p>
          <a:p>
            <a:pPr>
              <a:lnSpc>
                <a:spcPct val="99000"/>
              </a:lnSpc>
              <a:spcAft>
                <a:spcPts val="1069"/>
              </a:spcAft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clam(,2, outliers=6)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540000" y="1620000"/>
            <a:ext cx="4497840" cy="392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_18"/>
          <p:cNvSpPr/>
          <p:nvPr/>
        </p:nvSpPr>
        <p:spPr>
          <a:xfrm>
            <a:off x="1530000" y="809640"/>
            <a:ext cx="701532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3300" spc="-1" strike="noStrike">
              <a:latin typeface="Arial"/>
            </a:endParaRPr>
          </a:p>
        </p:txBody>
      </p:sp>
      <p:sp>
        <p:nvSpPr>
          <p:cNvPr id="145" name="CustomShape 2_7"/>
          <p:cNvSpPr/>
          <p:nvPr/>
        </p:nvSpPr>
        <p:spPr>
          <a:xfrm>
            <a:off x="5309640" y="1821600"/>
            <a:ext cx="4410360" cy="31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Polynomial regression</a:t>
            </a:r>
            <a:endParaRPr b="0" lang="en-GB" sz="2400" spc="-1" strike="noStrike">
              <a:latin typeface="Arial"/>
            </a:endParaRPr>
          </a:p>
          <a:p>
            <a:pPr lvl="1" marL="835200" indent="-268560">
              <a:lnSpc>
                <a:spcPct val="99000"/>
              </a:lnSpc>
              <a:spcAft>
                <a:spcPts val="853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b="0" lang="en-GB" sz="2100" spc="-1" strike="noStrike">
              <a:latin typeface="Arial"/>
            </a:endParaRPr>
          </a:p>
          <a:p>
            <a:pPr lvl="1" marL="835200" indent="-268560">
              <a:lnSpc>
                <a:spcPct val="99000"/>
              </a:lnSpc>
              <a:spcAft>
                <a:spcPts val="853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second degree</a:t>
            </a:r>
            <a:endParaRPr b="0" lang="en-GB" sz="2100" spc="-1" strike="noStrike">
              <a:latin typeface="Arial"/>
            </a:endParaRPr>
          </a:p>
          <a:p>
            <a:pPr>
              <a:lnSpc>
                <a:spcPct val="99000"/>
              </a:lnSpc>
              <a:spcAft>
                <a:spcPts val="1069"/>
              </a:spcAft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clam(,2,2,hiatus=470)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540000" y="1620000"/>
            <a:ext cx="4497840" cy="392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_66"/>
          <p:cNvSpPr/>
          <p:nvPr/>
        </p:nvSpPr>
        <p:spPr>
          <a:xfrm>
            <a:off x="1530000" y="809640"/>
            <a:ext cx="701532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6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en-GB" sz="3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b="0" lang="en-GB" sz="3300" spc="-1" strike="noStrike">
              <a:latin typeface="Arial"/>
            </a:endParaRPr>
          </a:p>
        </p:txBody>
      </p:sp>
      <p:sp>
        <p:nvSpPr>
          <p:cNvPr id="148" name="CustomShape 2_30"/>
          <p:cNvSpPr/>
          <p:nvPr/>
        </p:nvSpPr>
        <p:spPr>
          <a:xfrm>
            <a:off x="5309640" y="1821600"/>
            <a:ext cx="4410360" cy="31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03200" indent="-294120">
              <a:lnSpc>
                <a:spcPct val="100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b="0" lang="en-GB" sz="2400" spc="-1" strike="noStrike">
              <a:latin typeface="Arial"/>
            </a:endParaRPr>
          </a:p>
          <a:p>
            <a:pPr marL="403200" indent="-294120">
              <a:lnSpc>
                <a:spcPct val="99000"/>
              </a:lnSpc>
              <a:spcAft>
                <a:spcPts val="106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Polynomial regression</a:t>
            </a:r>
            <a:endParaRPr b="0" lang="en-GB" sz="2400" spc="-1" strike="noStrike">
              <a:latin typeface="Arial"/>
            </a:endParaRPr>
          </a:p>
          <a:p>
            <a:pPr lvl="1" marL="835200" indent="-268560">
              <a:lnSpc>
                <a:spcPct val="99000"/>
              </a:lnSpc>
              <a:spcAft>
                <a:spcPts val="853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b="0" lang="en-GB" sz="2100" spc="-1" strike="noStrike">
              <a:latin typeface="Arial"/>
            </a:endParaRPr>
          </a:p>
          <a:p>
            <a:pPr lvl="1" marL="835200" indent="-268560">
              <a:lnSpc>
                <a:spcPct val="99000"/>
              </a:lnSpc>
              <a:spcAft>
                <a:spcPts val="853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1" lang="en-GB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third degree</a:t>
            </a:r>
            <a:endParaRPr b="0" lang="en-GB" sz="2100" spc="-1" strike="noStrike">
              <a:latin typeface="Arial"/>
            </a:endParaRPr>
          </a:p>
          <a:p>
            <a:pPr>
              <a:lnSpc>
                <a:spcPct val="99000"/>
              </a:lnSpc>
              <a:spcAft>
                <a:spcPts val="1069"/>
              </a:spcAft>
              <a:tabLst>
                <a:tab algn="l" pos="403200"/>
                <a:tab algn="l" pos="851040"/>
                <a:tab algn="l" pos="1300320"/>
                <a:tab algn="l" pos="1749600"/>
                <a:tab algn="l" pos="2198520"/>
                <a:tab algn="l" pos="2647800"/>
                <a:tab algn="l" pos="3097080"/>
                <a:tab algn="l" pos="3546360"/>
                <a:tab algn="l" pos="3995640"/>
                <a:tab algn="l" pos="4444920"/>
                <a:tab algn="l" pos="4894200"/>
                <a:tab algn="l" pos="5343480"/>
                <a:tab algn="l" pos="5792760"/>
                <a:tab algn="l" pos="6242040"/>
                <a:tab algn="l" pos="6691320"/>
                <a:tab algn="l" pos="7140600"/>
                <a:tab algn="l" pos="7589880"/>
                <a:tab algn="l" pos="8039160"/>
                <a:tab algn="l" pos="8488440"/>
                <a:tab algn="l" pos="8937720"/>
                <a:tab algn="l" pos="93870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clam(,2,3,hiatus=470)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540000" y="1620000"/>
            <a:ext cx="4497840" cy="392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3408</TotalTime>
  <Application>LibreOffice/7.1.6.2.0$Linux_X86_64 LibreOffice_project/10$Build-2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2021-05-12T13:02:32Z</dcterms:created>
  <dc:creator>Maarten Blaauw</dc:creator>
  <dc:description/>
  <dc:language>en-GB</dc:language>
  <cp:lastModifiedBy>Maarten Blaauw</cp:lastModifiedBy>
  <dcterms:modified xsi:type="dcterms:W3CDTF">2021-09-22T19:15:49Z</dcterms:modified>
  <cp:revision>110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