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_rels/notesSlide26.xml.rels" ContentType="application/vnd.openxmlformats-package.relationships+xml"/>
  <Override PartName="/ppt/notesSlides/notesSlide26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7.png" ContentType="image/png"/>
  <Override PartName="/ppt/media/image4.png" ContentType="image/png"/>
  <Override PartName="/ppt/media/image8.png" ContentType="image/png"/>
  <Override PartName="/ppt/media/image28.png" ContentType="image/png"/>
  <Override PartName="/ppt/media/image5.png" ContentType="image/png"/>
  <Override PartName="/ppt/media/image30.png" ContentType="image/png"/>
  <Override PartName="/ppt/media/image10.png" ContentType="image/png"/>
  <Override PartName="/ppt/media/image29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13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11.png" ContentType="image/png"/>
  <Override PartName="/ppt/media/image9.jpeg" ContentType="image/jpe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move the slide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Click to edit the notes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28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C47CD99-43DE-4D1B-AF26-12396BDBC66D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3840" cy="4005720"/>
          </a:xfrm>
          <a:prstGeom prst="rect">
            <a:avLst/>
          </a:prstGeom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760" cy="4808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000" spc="-1" strike="noStrike">
              <a:latin typeface="Arial"/>
            </a:endParaRPr>
          </a:p>
        </p:txBody>
      </p:sp>
      <p:sp>
        <p:nvSpPr>
          <p:cNvPr id="368" name="CustomShape 3"/>
          <p:cNvSpPr/>
          <p:nvPr/>
        </p:nvSpPr>
        <p:spPr>
          <a:xfrm>
            <a:off x="4278960" y="10157400"/>
            <a:ext cx="3277800" cy="53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797FBAF0-998F-4AA9-9E22-E56D9B20D615}" type="slidenum">
              <a:rPr b="0" lang="en-GB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GB" sz="14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2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3520" cy="144792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2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3520" cy="1447920"/>
          </a:xfrm>
          <a:prstGeom prst="rect">
            <a:avLst/>
          </a:prstGeom>
          <a:ln w="0">
            <a:noFill/>
          </a:ln>
        </p:spPr>
      </p:pic>
      <p:sp>
        <p:nvSpPr>
          <p:cNvPr id="78" name="CustomShape 1"/>
          <p:cNvSpPr/>
          <p:nvPr/>
        </p:nvSpPr>
        <p:spPr>
          <a:xfrm flipV="1">
            <a:off x="-720" y="222840"/>
            <a:ext cx="1310040" cy="55584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42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3520" cy="144792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1"/>
          <p:cNvSpPr/>
          <p:nvPr/>
        </p:nvSpPr>
        <p:spPr>
          <a:xfrm flipV="1">
            <a:off x="-720" y="222840"/>
            <a:ext cx="1310040" cy="55584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2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3520" cy="144792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1"/>
          <p:cNvSpPr/>
          <p:nvPr/>
        </p:nvSpPr>
        <p:spPr>
          <a:xfrm flipV="1">
            <a:off x="-720" y="222840"/>
            <a:ext cx="1310040" cy="55584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42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3520" cy="1447920"/>
          </a:xfrm>
          <a:prstGeom prst="rect">
            <a:avLst/>
          </a:prstGeom>
          <a:ln w="0">
            <a:noFill/>
          </a:ln>
        </p:spPr>
      </p:pic>
      <p:sp>
        <p:nvSpPr>
          <p:cNvPr id="198" name="CustomShape 1"/>
          <p:cNvSpPr/>
          <p:nvPr/>
        </p:nvSpPr>
        <p:spPr>
          <a:xfrm flipV="1">
            <a:off x="-720" y="222840"/>
            <a:ext cx="1310040" cy="55584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42" descr=""/>
          <p:cNvPicPr/>
          <p:nvPr/>
        </p:nvPicPr>
        <p:blipFill>
          <a:blip r:embed="rId2"/>
          <a:stretch/>
        </p:blipFill>
        <p:spPr>
          <a:xfrm>
            <a:off x="0" y="6108480"/>
            <a:ext cx="10073520" cy="1447920"/>
          </a:xfrm>
          <a:prstGeom prst="rect">
            <a:avLst/>
          </a:prstGeom>
          <a:ln w="0">
            <a:noFill/>
          </a:ln>
        </p:spPr>
      </p:pic>
      <p:sp>
        <p:nvSpPr>
          <p:cNvPr id="238" name="CustomShape 1"/>
          <p:cNvSpPr/>
          <p:nvPr/>
        </p:nvSpPr>
        <p:spPr>
          <a:xfrm flipV="1">
            <a:off x="-720" y="222840"/>
            <a:ext cx="1310040" cy="55584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f81b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4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"/>
          <p:cNvSpPr/>
          <p:nvPr/>
        </p:nvSpPr>
        <p:spPr>
          <a:xfrm>
            <a:off x="504000" y="177480"/>
            <a:ext cx="9068760" cy="33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GSA Short Course</a:t>
            </a:r>
            <a:br/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Age-Depth Modeling</a:t>
            </a:r>
            <a:br/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of Sedimentary Deposits</a:t>
            </a:r>
            <a:br/>
            <a:endParaRPr b="0" lang="en-GB" sz="4400" spc="-1" strike="noStrike">
              <a:latin typeface="Arial"/>
            </a:endParaRPr>
          </a:p>
        </p:txBody>
      </p:sp>
      <p:sp>
        <p:nvSpPr>
          <p:cNvPr id="284" name=""/>
          <p:cNvSpPr/>
          <p:nvPr/>
        </p:nvSpPr>
        <p:spPr>
          <a:xfrm>
            <a:off x="504000" y="2335320"/>
            <a:ext cx="9068760" cy="438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Session 2b</a:t>
            </a:r>
            <a:endParaRPr b="0" lang="en-GB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  <a:ea typeface="DejaVu Sans"/>
              </a:rPr>
              <a:t>Bayesian age-models - practical</a:t>
            </a:r>
            <a:endParaRPr b="0" lang="en-GB" sz="3200" spc="-1" strike="noStrike">
              <a:latin typeface="Arial"/>
            </a:endParaRPr>
          </a:p>
        </p:txBody>
      </p:sp>
      <p:pic>
        <p:nvPicPr>
          <p:cNvPr id="285" name="" descr=""/>
          <p:cNvPicPr/>
          <p:nvPr/>
        </p:nvPicPr>
        <p:blipFill>
          <a:blip r:embed="rId1"/>
          <a:stretch/>
        </p:blipFill>
        <p:spPr>
          <a:xfrm>
            <a:off x="7416000" y="6308640"/>
            <a:ext cx="2518560" cy="997560"/>
          </a:xfrm>
          <a:prstGeom prst="rect">
            <a:avLst/>
          </a:prstGeom>
          <a:ln w="0">
            <a:noFill/>
          </a:ln>
        </p:spPr>
      </p:pic>
      <p:pic>
        <p:nvPicPr>
          <p:cNvPr id="286" name="" descr=""/>
          <p:cNvPicPr/>
          <p:nvPr/>
        </p:nvPicPr>
        <p:blipFill>
          <a:blip r:embed="rId2"/>
          <a:stretch/>
        </p:blipFill>
        <p:spPr>
          <a:xfrm>
            <a:off x="2016000" y="6300000"/>
            <a:ext cx="2700000" cy="934200"/>
          </a:xfrm>
          <a:prstGeom prst="rect">
            <a:avLst/>
          </a:prstGeom>
          <a:ln w="0">
            <a:noFill/>
          </a:ln>
        </p:spPr>
      </p:pic>
      <p:pic>
        <p:nvPicPr>
          <p:cNvPr id="287" name="" descr=""/>
          <p:cNvPicPr/>
          <p:nvPr/>
        </p:nvPicPr>
        <p:blipFill>
          <a:blip r:embed="rId3"/>
          <a:stretch/>
        </p:blipFill>
        <p:spPr>
          <a:xfrm>
            <a:off x="0" y="6496920"/>
            <a:ext cx="1838160" cy="662760"/>
          </a:xfrm>
          <a:prstGeom prst="rect">
            <a:avLst/>
          </a:prstGeom>
          <a:ln w="0">
            <a:noFill/>
          </a:ln>
        </p:spPr>
      </p:pic>
      <p:pic>
        <p:nvPicPr>
          <p:cNvPr id="288" name="" descr=""/>
          <p:cNvPicPr/>
          <p:nvPr/>
        </p:nvPicPr>
        <p:blipFill>
          <a:blip r:embed="rId4"/>
          <a:stretch/>
        </p:blipFill>
        <p:spPr>
          <a:xfrm>
            <a:off x="5135040" y="6480000"/>
            <a:ext cx="1920960" cy="5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_0"/>
          <p:cNvSpPr/>
          <p:nvPr/>
        </p:nvSpPr>
        <p:spPr>
          <a:xfrm>
            <a:off x="2143800" y="687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_1"/>
          <p:cNvSpPr/>
          <p:nvPr/>
        </p:nvSpPr>
        <p:spPr>
          <a:xfrm>
            <a:off x="2140920" y="2351880"/>
            <a:ext cx="736812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9" name="" descr=""/>
          <p:cNvPicPr/>
          <p:nvPr/>
        </p:nvPicPr>
        <p:blipFill>
          <a:blip r:embed="rId1"/>
          <a:stretch/>
        </p:blipFill>
        <p:spPr>
          <a:xfrm>
            <a:off x="1440000" y="1073160"/>
            <a:ext cx="7314480" cy="486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– folders and files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311" name="Picture 6" descr=""/>
          <p:cNvPicPr/>
          <p:nvPr/>
        </p:nvPicPr>
        <p:blipFill>
          <a:blip r:embed="rId1"/>
          <a:stretch/>
        </p:blipFill>
        <p:spPr>
          <a:xfrm>
            <a:off x="0" y="1179360"/>
            <a:ext cx="10077840" cy="519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.csv file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313" name="Picture 5" descr=""/>
          <p:cNvPicPr/>
          <p:nvPr/>
        </p:nvPicPr>
        <p:blipFill>
          <a:blip r:embed="rId1"/>
          <a:stretch/>
        </p:blipFill>
        <p:spPr>
          <a:xfrm>
            <a:off x="1096920" y="1313280"/>
            <a:ext cx="7884000" cy="702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.csv file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315" name="Picture 2" descr=""/>
          <p:cNvPicPr/>
          <p:nvPr/>
        </p:nvPicPr>
        <p:blipFill>
          <a:blip r:embed="rId1"/>
          <a:stretch/>
        </p:blipFill>
        <p:spPr>
          <a:xfrm>
            <a:off x="1096920" y="1373040"/>
            <a:ext cx="7884000" cy="481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– ages.txt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317" name="Picture 3" descr=""/>
          <p:cNvPicPr/>
          <p:nvPr/>
        </p:nvPicPr>
        <p:blipFill>
          <a:blip r:embed="rId1"/>
          <a:stretch/>
        </p:blipFill>
        <p:spPr>
          <a:xfrm>
            <a:off x="1096920" y="1095840"/>
            <a:ext cx="7884000" cy="731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folders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69768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Tell clam where to put folders (e.g., USB stick on E:\):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clam(, coredir=“E:\”)</a:t>
            </a:r>
            <a:endParaRPr b="0" lang="en-GB" sz="2800" spc="-1" strike="noStrike">
              <a:latin typeface="Arial"/>
            </a:endParaRPr>
          </a:p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Clam will then produce a folder called “Example” under E:\</a:t>
            </a:r>
            <a:endParaRPr b="0" lang="en-GB" sz="2800" spc="-1" strike="noStrike">
              <a:latin typeface="Arial"/>
            </a:endParaRPr>
          </a:p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 query and change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’s current working directory: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getwd()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setwd(“E:\”)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– your core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69768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Add a folder under folder clam_runs or Cores</a:t>
            </a:r>
            <a:endParaRPr b="0" lang="en-GB" sz="2800" spc="-1" strike="noStrike">
              <a:latin typeface="Arial"/>
            </a:endParaRPr>
          </a:p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Place your core’s .csv file in it</a:t>
            </a:r>
            <a:endParaRPr b="0" lang="en-GB" sz="2800" spc="-1" strike="noStrike">
              <a:latin typeface="Arial"/>
            </a:endParaRPr>
          </a:p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Then in R:</a:t>
            </a:r>
            <a:endParaRPr b="0" lang="en-GB" sz="2800" spc="-1" strike="noStrike">
              <a:latin typeface="Arial"/>
            </a:endParaRPr>
          </a:p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1f497d"/>
                </a:solidFill>
                <a:latin typeface="Courier New"/>
                <a:ea typeface="DejaVu Sans"/>
              </a:rPr>
              <a:t>clam(“SomeTephraCore”)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322" name="Picture 2" descr=""/>
          <p:cNvPicPr/>
          <p:nvPr/>
        </p:nvPicPr>
        <p:blipFill>
          <a:blip r:embed="rId1"/>
          <a:stretch/>
        </p:blipFill>
        <p:spPr>
          <a:xfrm>
            <a:off x="-132840" y="3327840"/>
            <a:ext cx="10077840" cy="5042880"/>
          </a:xfrm>
          <a:prstGeom prst="rect">
            <a:avLst/>
          </a:prstGeom>
          <a:ln w="0">
            <a:noFill/>
          </a:ln>
        </p:spPr>
      </p:pic>
      <p:sp>
        <p:nvSpPr>
          <p:cNvPr id="323" name="CustomShape 3"/>
          <p:cNvSpPr/>
          <p:nvPr/>
        </p:nvSpPr>
        <p:spPr>
          <a:xfrm>
            <a:off x="2143800" y="6577920"/>
            <a:ext cx="2322000" cy="77868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" descr=""/>
          <p:cNvPicPr/>
          <p:nvPr/>
        </p:nvPicPr>
        <p:blipFill>
          <a:blip r:embed="rId1"/>
          <a:stretch/>
        </p:blipFill>
        <p:spPr>
          <a:xfrm>
            <a:off x="2580120" y="399960"/>
            <a:ext cx="5007600" cy="6817320"/>
          </a:xfrm>
          <a:prstGeom prst="rect">
            <a:avLst/>
          </a:prstGeom>
          <a:ln w="0">
            <a:noFill/>
          </a:ln>
        </p:spPr>
      </p:pic>
      <p:sp>
        <p:nvSpPr>
          <p:cNvPr id="325" name=""/>
          <p:cNvSpPr/>
          <p:nvPr/>
        </p:nvSpPr>
        <p:spPr>
          <a:xfrm>
            <a:off x="7920000" y="6818400"/>
            <a:ext cx="216072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Pixel &amp; Sophie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(facebook)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installing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you haven’t installed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yet, type: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install.packages(‘rbacon’)</a:t>
            </a:r>
            <a:endParaRPr b="0" lang="en-GB" sz="2800" spc="-1" strike="noStrike">
              <a:latin typeface="Arial"/>
            </a:endParaRPr>
          </a:p>
          <a:p>
            <a:pPr lvl="1" marL="6858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Note upper/lower case, spaces, quotes</a:t>
            </a:r>
            <a:endParaRPr b="0" lang="en-GB" sz="2800" spc="-1" strike="noStrike">
              <a:latin typeface="Arial"/>
            </a:endParaRPr>
          </a:p>
          <a:p>
            <a:pPr lvl="1" marL="6858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 need to reinstall each time, only after updates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loading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Now load the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code: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require(rbacon)</a:t>
            </a:r>
            <a:endParaRPr b="0" lang="en-GB" sz="2800" spc="-1" strike="noStrike">
              <a:latin typeface="Arial"/>
            </a:endParaRPr>
          </a:p>
          <a:p>
            <a:pPr lvl="1" marL="6858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library(rbacon)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2"/>
          <p:cNvSpPr/>
          <p:nvPr/>
        </p:nvSpPr>
        <p:spPr>
          <a:xfrm>
            <a:off x="504000" y="1769040"/>
            <a:ext cx="9068400" cy="438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3"/>
          <p:cNvSpPr/>
          <p:nvPr/>
        </p:nvSpPr>
        <p:spPr>
          <a:xfrm>
            <a:off x="504000" y="301320"/>
            <a:ext cx="9068400" cy="12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Age-depth modeling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92" name="CustomShape 4"/>
          <p:cNvSpPr/>
          <p:nvPr/>
        </p:nvSpPr>
        <p:spPr>
          <a:xfrm>
            <a:off x="504000" y="1769040"/>
            <a:ext cx="9068400" cy="438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Classical and Bayesian age-models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Hands-on of </a:t>
            </a:r>
            <a:r>
              <a:rPr b="0" i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clam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b="0" i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in </a:t>
            </a:r>
            <a:r>
              <a:rPr b="0" i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Next week: </a:t>
            </a:r>
            <a:r>
              <a:rPr b="0" i="1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rplum 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and your own data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7380000" y="4140000"/>
            <a:ext cx="2525400" cy="334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running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Now run the example core, using default settings: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Bacon()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I will create a folder called Bacon_runs, is that OK? (y/n)  </a:t>
            </a:r>
            <a:endParaRPr b="0" lang="en-GB" sz="1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Type </a:t>
            </a:r>
            <a:r>
              <a:rPr b="0" i="1" lang="en-US" sz="2800" spc="-1" strike="noStrike">
                <a:solidFill>
                  <a:srgbClr val="0070c0"/>
                </a:solidFill>
                <a:latin typeface="Arial"/>
                <a:ea typeface="DejaVu Sans"/>
              </a:rPr>
              <a:t>y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if you’re okay with that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The run's files will be put in this folder: /Users/maarten/Desktop/Bacon_runs/MSB2K</a:t>
            </a:r>
            <a:endParaRPr b="0" lang="en-GB" sz="1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  </a:t>
            </a: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Run MSB2K with 20 sections? (y/n) </a:t>
            </a:r>
            <a:endParaRPr b="0" lang="en-GB" sz="1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Type </a:t>
            </a:r>
            <a:r>
              <a:rPr b="0" i="1" lang="en-US" sz="2800" spc="-1" strike="noStrike">
                <a:solidFill>
                  <a:srgbClr val="0070c0"/>
                </a:solidFill>
                <a:latin typeface="Arial"/>
                <a:ea typeface="DejaVu Sans"/>
              </a:rPr>
              <a:t>y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if you’re okay with that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6" descr=""/>
          <p:cNvPicPr/>
          <p:nvPr/>
        </p:nvPicPr>
        <p:blipFill>
          <a:blip r:embed="rId1"/>
          <a:stretch/>
        </p:blipFill>
        <p:spPr>
          <a:xfrm>
            <a:off x="7525440" y="1212840"/>
            <a:ext cx="2504880" cy="254700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8" descr=""/>
          <p:cNvPicPr/>
          <p:nvPr/>
        </p:nvPicPr>
        <p:blipFill>
          <a:blip r:embed="rId2"/>
          <a:stretch/>
        </p:blipFill>
        <p:spPr>
          <a:xfrm>
            <a:off x="7525440" y="4046400"/>
            <a:ext cx="2504880" cy="2547000"/>
          </a:xfrm>
          <a:prstGeom prst="rect">
            <a:avLst/>
          </a:prstGeom>
          <a:ln w="0">
            <a:noFill/>
          </a:ln>
        </p:spPr>
      </p:pic>
      <p:sp>
        <p:nvSpPr>
          <p:cNvPr id="334" name="CustomShape 1"/>
          <p:cNvSpPr/>
          <p:nvPr/>
        </p:nvSpPr>
        <p:spPr>
          <a:xfrm>
            <a:off x="6994800" y="406080"/>
            <a:ext cx="28724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ff0000"/>
                </a:solidFill>
                <a:latin typeface="Arial"/>
                <a:ea typeface="DejaVu Sans"/>
              </a:rPr>
              <a:t>20 5-cm sections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3"/>
          <a:stretch/>
        </p:blipFill>
        <p:spPr>
          <a:xfrm>
            <a:off x="5063040" y="379080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36" name="" descr=""/>
          <p:cNvPicPr/>
          <p:nvPr/>
        </p:nvPicPr>
        <p:blipFill>
          <a:blip r:embed="rId4"/>
          <a:stretch/>
        </p:blipFill>
        <p:spPr>
          <a:xfrm>
            <a:off x="1535400" y="1440000"/>
            <a:ext cx="4882680" cy="45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options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 model with fewer, thicker sections: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Bacon(, 30)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(here do NOT accept the suggested alternative section thickness)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Or, impose a hiatus at 23 cm depth: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 hiatus.depth=23)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Or, there was a thick tephra at 23-20 cm depth: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 slump=c(23,20))</a:t>
            </a:r>
            <a:endParaRPr b="0" lang="en-GB" sz="2800" spc="-1" strike="noStrike">
              <a:latin typeface="Arial"/>
            </a:endParaRPr>
          </a:p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To see all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Bacon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’s options, type: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?Bacon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options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 model with an adapted mean for the prior of the accumulation rate: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Bacon(, acc.mean=30)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– output file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342" name="Picture 2" descr=""/>
          <p:cNvPicPr/>
          <p:nvPr/>
        </p:nvPicPr>
        <p:blipFill>
          <a:blip r:embed="rId1"/>
          <a:stretch/>
        </p:blipFill>
        <p:spPr>
          <a:xfrm>
            <a:off x="0" y="2639160"/>
            <a:ext cx="10077840" cy="227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- options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 different core: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Bacon(“RLGH3”)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pic>
        <p:nvPicPr>
          <p:cNvPr id="345" name="Picture 2" descr=""/>
          <p:cNvPicPr/>
          <p:nvPr/>
        </p:nvPicPr>
        <p:blipFill>
          <a:blip r:embed="rId1"/>
          <a:stretch/>
        </p:blipFill>
        <p:spPr>
          <a:xfrm>
            <a:off x="0" y="2838600"/>
            <a:ext cx="10077840" cy="462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4" descr=""/>
          <p:cNvPicPr/>
          <p:nvPr/>
        </p:nvPicPr>
        <p:blipFill>
          <a:blip r:embed="rId1"/>
          <a:stretch/>
        </p:blipFill>
        <p:spPr>
          <a:xfrm>
            <a:off x="-325080" y="301320"/>
            <a:ext cx="5883120" cy="75567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6" descr=""/>
          <p:cNvPicPr/>
          <p:nvPr/>
        </p:nvPicPr>
        <p:blipFill>
          <a:blip r:embed="rId2"/>
          <a:stretch/>
        </p:blipFill>
        <p:spPr>
          <a:xfrm>
            <a:off x="4499280" y="0"/>
            <a:ext cx="6270840" cy="7071120"/>
          </a:xfrm>
          <a:prstGeom prst="rect">
            <a:avLst/>
          </a:prstGeom>
          <a:ln w="0">
            <a:noFill/>
          </a:ln>
        </p:spPr>
      </p:pic>
      <p:sp>
        <p:nvSpPr>
          <p:cNvPr id="348" name="CustomShape 1"/>
          <p:cNvSpPr/>
          <p:nvPr/>
        </p:nvSpPr>
        <p:spPr>
          <a:xfrm>
            <a:off x="5736960" y="698040"/>
            <a:ext cx="3215880" cy="77868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2"/>
          <p:cNvSpPr/>
          <p:nvPr/>
        </p:nvSpPr>
        <p:spPr>
          <a:xfrm>
            <a:off x="221400" y="2099160"/>
            <a:ext cx="3201840" cy="77868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_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– depths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51" name="CustomShape 2_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Default every cm from top to bottom depth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d.by=1, can be set to other depths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 make a variable depths and provide it: </a:t>
            </a:r>
            <a:endParaRPr b="0" lang="en-GB" sz="2800" spc="-1" strike="noStrike">
              <a:latin typeface="Arial"/>
            </a:endParaRPr>
          </a:p>
          <a:p>
            <a:pPr lvl="2" marL="648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my.depths &lt;- seq(0, 100, by=3)</a:t>
            </a:r>
            <a:endParaRPr b="0" lang="en-GB" sz="2800" spc="-1" strike="noStrike">
              <a:latin typeface="Arial"/>
            </a:endParaRPr>
          </a:p>
          <a:p>
            <a:pPr lvl="2" marL="648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Bacon(depths=my.depths)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 place depths as 1 column in a plain.text file</a:t>
            </a:r>
            <a:endParaRPr b="0" lang="en-GB" sz="2800" spc="-1" strike="noStrike">
              <a:latin typeface="Arial"/>
            </a:endParaRPr>
          </a:p>
          <a:p>
            <a:pPr lvl="2" marL="648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File should end in _depths.txt</a:t>
            </a:r>
            <a:endParaRPr b="0" lang="en-GB" sz="2800" spc="-1" strike="noStrike">
              <a:latin typeface="Arial"/>
            </a:endParaRPr>
          </a:p>
          <a:p>
            <a:pPr lvl="2" marL="648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Bacon(depths.file=TRUE)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– post-run analysis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Reload an existing run: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Bacon(“RLGH3”, run=FALSE)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agedepth()</a:t>
            </a:r>
            <a:endParaRPr b="0" lang="en-GB" sz="2800" spc="-1" strike="noStrike">
              <a:latin typeface="Arial"/>
            </a:endParaRPr>
          </a:p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Plot accumulation rate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vs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depth: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accrate.depth.ghost()</a:t>
            </a:r>
            <a:endParaRPr b="0" lang="en-GB" sz="2800" spc="-1" strike="noStrike">
              <a:latin typeface="Arial"/>
            </a:endParaRPr>
          </a:p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 against age: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accrate.age.ghost()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pic>
        <p:nvPicPr>
          <p:cNvPr id="354" name="Picture 2" descr=""/>
          <p:cNvPicPr/>
          <p:nvPr/>
        </p:nvPicPr>
        <p:blipFill>
          <a:blip r:embed="rId1"/>
          <a:stretch/>
        </p:blipFill>
        <p:spPr>
          <a:xfrm>
            <a:off x="7108560" y="1613880"/>
            <a:ext cx="2968920" cy="3051000"/>
          </a:xfrm>
          <a:prstGeom prst="rect">
            <a:avLst/>
          </a:prstGeom>
          <a:ln w="0">
            <a:noFill/>
          </a:ln>
        </p:spPr>
      </p:pic>
      <p:pic>
        <p:nvPicPr>
          <p:cNvPr id="355" name="Picture 4" descr=""/>
          <p:cNvPicPr/>
          <p:nvPr/>
        </p:nvPicPr>
        <p:blipFill>
          <a:blip r:embed="rId2"/>
          <a:stretch/>
        </p:blipFill>
        <p:spPr>
          <a:xfrm>
            <a:off x="7108560" y="4667760"/>
            <a:ext cx="2968920" cy="305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– post-run analysis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Plot the age estimate of a single depth: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Bacon.hist(20)</a:t>
            </a:r>
            <a:endParaRPr b="0" lang="en-GB" sz="2800" spc="-1" strike="noStrike">
              <a:latin typeface="Arial"/>
            </a:endParaRPr>
          </a:p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 calculate time between depths: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d100 &lt;- Bacon.Age.d(100)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d100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d50 &lt;- Bacon.Age.d(50)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d100-d50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plot(d100-d50)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hist(d100-d50)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pic>
        <p:nvPicPr>
          <p:cNvPr id="358" name="Picture 3" descr=""/>
          <p:cNvPicPr/>
          <p:nvPr/>
        </p:nvPicPr>
        <p:blipFill>
          <a:blip r:embed="rId1"/>
          <a:stretch/>
        </p:blipFill>
        <p:spPr>
          <a:xfrm>
            <a:off x="6990840" y="1179720"/>
            <a:ext cx="3243960" cy="333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2143800" y="687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778320" y="2351880"/>
            <a:ext cx="873072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Classical age-depth model</a:t>
            </a:r>
            <a:endParaRPr b="0" lang="en-GB" sz="2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Does linear interpolation, linear/polynomial regression, spline, smooth spline, lowess</a:t>
            </a:r>
            <a:endParaRPr b="0" lang="en-GB" sz="2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Calibrates dates</a:t>
            </a:r>
            <a:endParaRPr b="0" lang="en-GB" sz="2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Samples from dates and draws age-depth curves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Bacon – post-run analysis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Plot a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proxy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against age (fourth proxy in MSB2K_proxies.csv: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Bacon(run=F)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layout(1)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proxy.ghost(4)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  <p:pic>
        <p:nvPicPr>
          <p:cNvPr id="361" name="Picture 2" descr=""/>
          <p:cNvPicPr/>
          <p:nvPr/>
        </p:nvPicPr>
        <p:blipFill>
          <a:blip r:embed="rId1"/>
          <a:stretch/>
        </p:blipFill>
        <p:spPr>
          <a:xfrm>
            <a:off x="4441320" y="1928160"/>
            <a:ext cx="5928120" cy="608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2143800" y="687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lang="en-GB" sz="4400" spc="-1" strike="noStrike">
                <a:solidFill>
                  <a:srgbClr val="000000"/>
                </a:solidFill>
                <a:latin typeface="Arial"/>
                <a:ea typeface="DejaVu Sans"/>
              </a:rPr>
              <a:t>AgesOfEvents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2140920" y="2711880"/>
            <a:ext cx="736812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228600" indent="-225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00"/>
                </a:solidFill>
                <a:latin typeface="Arial"/>
                <a:ea typeface="DejaVu Sans"/>
              </a:rPr>
              <a:t>To find probabilities of events (expressed against depth) against time, using windows</a:t>
            </a:r>
            <a:endParaRPr b="0" lang="en-GB" sz="2800" spc="-1" strike="noStrike">
              <a:latin typeface="Arial"/>
            </a:endParaRPr>
          </a:p>
          <a:p>
            <a:pPr marL="228600" indent="-225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pc="-1" strike="noStrike">
                <a:solidFill>
                  <a:srgbClr val="0000ff"/>
                </a:solidFill>
                <a:latin typeface="Arial"/>
                <a:ea typeface="DejaVu Sans"/>
              </a:rPr>
              <a:t>AgesOfEvents(100,1)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GB" sz="2800" spc="-1" strike="noStrike">
              <a:latin typeface="Arial"/>
            </a:endParaRPr>
          </a:p>
        </p:txBody>
      </p:sp>
      <p:pic>
        <p:nvPicPr>
          <p:cNvPr id="364" name="" descr=""/>
          <p:cNvPicPr/>
          <p:nvPr/>
        </p:nvPicPr>
        <p:blipFill>
          <a:blip r:embed="rId1"/>
          <a:stretch/>
        </p:blipFill>
        <p:spPr>
          <a:xfrm>
            <a:off x="6480000" y="180000"/>
            <a:ext cx="3390480" cy="3390480"/>
          </a:xfrm>
          <a:prstGeom prst="rect">
            <a:avLst/>
          </a:prstGeom>
          <a:ln w="0">
            <a:noFill/>
          </a:ln>
        </p:spPr>
      </p:pic>
      <p:pic>
        <p:nvPicPr>
          <p:cNvPr id="365" name="" descr=""/>
          <p:cNvPicPr/>
          <p:nvPr/>
        </p:nvPicPr>
        <p:blipFill>
          <a:blip r:embed="rId2"/>
          <a:stretch/>
        </p:blipFill>
        <p:spPr>
          <a:xfrm>
            <a:off x="537840" y="1185480"/>
            <a:ext cx="721800" cy="607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installing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Let’s try this first, to get used to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and files </a:t>
            </a:r>
            <a:endParaRPr b="0" lang="en-GB" sz="2800" spc="-1" strike="noStrike">
              <a:latin typeface="Arial"/>
            </a:endParaRPr>
          </a:p>
          <a:p>
            <a:pPr lvl="1" marL="6858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fast, many types of classical age-models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Open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or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Rstudio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(a recent version, e.g. 4.0.5)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you haven’t installed clam yet, type: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install.packages(‘clam’)</a:t>
            </a:r>
            <a:endParaRPr b="0" lang="en-GB" sz="2800" spc="-1" strike="noStrike">
              <a:latin typeface="Arial"/>
            </a:endParaRPr>
          </a:p>
          <a:p>
            <a:pPr lvl="1" marL="6858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Note upper/lower case, spaces, quotes</a:t>
            </a:r>
            <a:endParaRPr b="0" lang="en-GB" sz="2800" spc="-1" strike="noStrike">
              <a:latin typeface="Arial"/>
            </a:endParaRPr>
          </a:p>
          <a:p>
            <a:pPr lvl="1" marL="6858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 need to reinstall each time, only after updates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loading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Now load the clam code: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require(clam)</a:t>
            </a:r>
            <a:endParaRPr b="0" lang="en-GB" sz="2800" spc="-1" strike="noStrike">
              <a:latin typeface="Arial"/>
            </a:endParaRPr>
          </a:p>
          <a:p>
            <a:pPr lvl="1" marL="6858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library(clam)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– age-depth models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Now run the example core, using default settings: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clam()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Clam will ask if it is OK to make a folder to store the runs. Tell clam that’s ok (if you agree with the location).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The run's files will be put in this folder: /Users/maarten/Desktop/clam_runs/Example</a:t>
            </a:r>
            <a:endParaRPr b="0" lang="en-GB" sz="20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GB" sz="20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 </a:t>
            </a: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Warning, dates spanning beyond the calibration curve will be truncated! </a:t>
            </a:r>
            <a:endParaRPr b="0" lang="en-GB" sz="20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 </a:t>
            </a: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Calibrating dates...  Interpolating, sampling.....</a:t>
            </a:r>
            <a:endParaRPr b="0" lang="en-GB" sz="20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  </a:t>
            </a: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Example's 95% confidence ranges span from 20 to 503 yr (average 236 yr)</a:t>
            </a:r>
            <a:endParaRPr b="0" lang="en-GB" sz="20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  </a:t>
            </a:r>
            <a:r>
              <a:rPr b="0" lang="en-GB" sz="2000" spc="-1" strike="noStrike">
                <a:solidFill>
                  <a:srgbClr val="7030a0"/>
                </a:solidFill>
                <a:latin typeface="Arial"/>
                <a:ea typeface="DejaVu Sans"/>
              </a:rPr>
              <a:t>Fit (-log, lower is better): 7 </a:t>
            </a:r>
            <a:endParaRPr b="0" lang="en-GB" sz="20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endParaRPr b="0" lang="en-GB" sz="20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endParaRPr b="0" lang="en-GB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1" descr=""/>
          <p:cNvPicPr/>
          <p:nvPr/>
        </p:nvPicPr>
        <p:blipFill>
          <a:blip r:embed="rId1"/>
          <a:stretch/>
        </p:blipFill>
        <p:spPr>
          <a:xfrm>
            <a:off x="1553760" y="0"/>
            <a:ext cx="7353720" cy="755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options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Or, for example, a smooth spline (4):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clam(, 4)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Or, impose a hiatus at 470 cm depth: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clam(, 4, hiatus=470)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and there was a thick tephra at 280-270 cm depth: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clam(, 4, hiatus=470, slump=c(280, 270))</a:t>
            </a:r>
            <a:endParaRPr b="0" lang="en-GB" sz="2800" spc="-1" strike="noStrike">
              <a:latin typeface="Arial"/>
            </a:endParaRPr>
          </a:p>
          <a:p>
            <a:pPr marL="457560" indent="-4543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To see all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clam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’s options, type: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?clam</a:t>
            </a: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2143800" y="129960"/>
            <a:ext cx="7365240" cy="14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clam - files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712440" y="1686960"/>
            <a:ext cx="8796600" cy="41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Each time, files will be made with the dates, ages for each depth, and also pdfs of the age-depth models.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If allowed, clam will create an umbrella-folder “clam_runs” from the directory where it is working.</a:t>
            </a:r>
            <a:endParaRPr b="0" lang="en-GB" sz="2800" spc="-1" strike="noStrike">
              <a:latin typeface="Arial"/>
            </a:endParaRPr>
          </a:p>
          <a:p>
            <a:pPr marL="228600" indent="-225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Clam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will tell you where it put the files: 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0070c0"/>
                </a:solidFill>
                <a:latin typeface="Courier New"/>
                <a:ea typeface="DejaVu Sans"/>
              </a:rPr>
              <a:t>clam()</a:t>
            </a:r>
            <a:endParaRPr b="0" lang="en-GB" sz="2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GB" sz="2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The run's files will be put in this folder: /Users/maarten/Desktop/clam_runs/Example</a:t>
            </a:r>
            <a:endParaRPr b="0" lang="en-GB" sz="1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endParaRPr b="0" lang="en-GB" sz="1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 </a:t>
            </a: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Warning, dates spanning beyond the calibration curve will be truncated! </a:t>
            </a:r>
            <a:endParaRPr b="0" lang="en-GB" sz="1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 </a:t>
            </a: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Calibrating dates...  Interpolating, sampling.....</a:t>
            </a:r>
            <a:endParaRPr b="0" lang="en-GB" sz="1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  </a:t>
            </a: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Example's 95% confidence ranges span from 20 to 503 yr (average 236 yr)</a:t>
            </a:r>
            <a:endParaRPr b="0" lang="en-GB" sz="1800" spc="-1" strike="noStrike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  </a:t>
            </a:r>
            <a:r>
              <a:rPr b="0" lang="en-GB" sz="1800" spc="-1" strike="noStrike">
                <a:solidFill>
                  <a:srgbClr val="7030a0"/>
                </a:solidFill>
                <a:latin typeface="Arial"/>
                <a:ea typeface="DejaVu Sans"/>
              </a:rPr>
              <a:t>Fit (-log, lower is better): 7 </a:t>
            </a:r>
            <a:endParaRPr b="0" lang="en-GB" sz="1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4534</TotalTime>
  <Application>LibreOffice/7.1.6.2.0$Linux_X86_64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2018-06-20T13:34:42Z</dcterms:created>
  <dc:creator>Maarten Blaauw</dc:creator>
  <dc:description/>
  <dc:language>en-GB</dc:language>
  <cp:lastModifiedBy>Maarten Blaauw</cp:lastModifiedBy>
  <dcterms:modified xsi:type="dcterms:W3CDTF">2021-09-22T19:16:26Z</dcterms:modified>
  <cp:revision>113</cp:revision>
  <dc:subject/>
  <dc:title>Beehive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1</vt:r8>
  </property>
  <property fmtid="{D5CDD505-2E9C-101B-9397-08002B2CF9AE}" pid="7" name="PresentationFormat">
    <vt:lpwstr>Custom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36</vt:r8>
  </property>
</Properties>
</file>