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9.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48.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13.xml.rels" ContentType="application/vnd.openxmlformats-package.relationships+xml"/>
  <Override PartName="/ppt/slideLayouts/_rels/slideLayout58.xml.rels" ContentType="application/vnd.openxmlformats-package.relationships+xml"/>
  <Override PartName="/ppt/slideLayouts/_rels/slideLayout65.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51.xml.rels" ContentType="application/vnd.openxmlformats-package.relationships+xml"/>
  <Override PartName="/ppt/slideLayouts/_rels/slideLayout12.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69.xml.rels" ContentType="application/vnd.openxmlformats-package.relationships+xml"/>
  <Override PartName="/ppt/slideLayouts/_rels/slideLayout63.xml.rels" ContentType="application/vnd.openxmlformats-package.relationships+xml"/>
  <Override PartName="/ppt/slideLayouts/_rels/slideLayout47.xml.rels" ContentType="application/vnd.openxmlformats-package.relationships+xml"/>
  <Override PartName="/ppt/slideLayouts/_rels/slideLayout53.xml.rels" ContentType="application/vnd.openxmlformats-package.relationships+xml"/>
  <Override PartName="/ppt/slideLayouts/_rels/slideLayout46.xml.rels" ContentType="application/vnd.openxmlformats-package.relationships+xml"/>
  <Override PartName="/ppt/slideLayouts/_rels/slideLayout62.xml.rels" ContentType="application/vnd.openxmlformats-package.relationships+xml"/>
  <Override PartName="/ppt/slideLayouts/_rels/slideLayout50.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30.xml.rels" ContentType="application/vnd.openxmlformats-package.relationships+xml"/>
  <Override PartName="/ppt/slideLayouts/_rels/slideLayout45.xml.rels" ContentType="application/vnd.openxmlformats-package.relationships+xml"/>
  <Override PartName="/ppt/slideLayouts/_rels/slideLayout14.xml.rels" ContentType="application/vnd.openxmlformats-package.relationships+xml"/>
  <Override PartName="/ppt/slideLayouts/_rels/slideLayout8.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5.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66.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64.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60.xml" ContentType="application/vnd.openxmlformats-officedocument.presentationml.slideLayout+xml"/>
  <Override PartName="/ppt/slideLayouts/slideLayout19.xml" ContentType="application/vnd.openxmlformats-officedocument.presentationml.slideLayout+xml"/>
  <Override PartName="/ppt/slideLayouts/slideLayout61.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58.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2.xml" ContentType="application/vnd.openxmlformats-officedocument.presentationml.slideLayout+xml"/>
  <Override PartName="/ppt/slideLayouts/slideLayout23.xml" ContentType="application/vnd.openxmlformats-officedocument.presentationml.slideLayout+xml"/>
  <Override PartName="/ppt/slideLayouts/slideLayout71.xml" ContentType="application/vnd.openxmlformats-officedocument.presentationml.slideLayout+xml"/>
  <Override PartName="/ppt/slideLayouts/slideLayout29.xml" ContentType="application/vnd.openxmlformats-officedocument.presentationml.slideLayout+xml"/>
  <Override PartName="/ppt/slideLayouts/slideLayout69.xml" ContentType="application/vnd.openxmlformats-officedocument.presentationml.slideLayout+xml"/>
  <Override PartName="/ppt/slideLayouts/slideLayout32.xml" ContentType="application/vnd.openxmlformats-officedocument.presentationml.slideLayout+xml"/>
  <Override PartName="/ppt/slideLayouts/slideLayout70.xml" ContentType="application/vnd.openxmlformats-officedocument.presentationml.slideLayout+xml"/>
  <Override PartName="/ppt/slideLayouts/slideLayout28.xml" ContentType="application/vnd.openxmlformats-officedocument.presentationml.slideLayout+xml"/>
  <Override PartName="/ppt/slideLayouts/slideLayout68.xml" ContentType="application/vnd.openxmlformats-officedocument.presentationml.slideLayout+xml"/>
  <Override PartName="/ppt/slideLayouts/slideLayout31.xml" ContentType="application/vnd.openxmlformats-officedocument.presentationml.slideLayout+xml"/>
  <Override PartName="/ppt/slideLayouts/slideLayout67.xml" ContentType="application/vnd.openxmlformats-officedocument.presentationml.slideLayout+xml"/>
  <Override PartName="/ppt/slideLayouts/slideLayout30.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3.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0.jpeg" ContentType="image/jpeg"/>
  <Override PartName="/ppt/media/image24.png" ContentType="image/png"/>
  <Override PartName="/ppt/media/image11.jpeg" ContentType="image/jpeg"/>
  <Override PartName="/ppt/media/image1.png" ContentType="image/png"/>
  <Override PartName="/ppt/media/image31.png" ContentType="image/png"/>
  <Override PartName="/ppt/media/image25.png" ContentType="image/png"/>
  <Override PartName="/ppt/media/image2.png" ContentType="image/png"/>
  <Override PartName="/ppt/media/image32.png" ContentType="image/png"/>
  <Override PartName="/ppt/media/image26.png" ContentType="image/png"/>
  <Override PartName="/ppt/media/image3.png" ContentType="image/png"/>
  <Override PartName="/ppt/media/image33.png" ContentType="image/png"/>
  <Override PartName="/ppt/media/image27.png" ContentType="image/png"/>
  <Override PartName="/ppt/media/image39.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9.png" ContentType="image/png"/>
  <Override PartName="/ppt/media/image51.png" ContentType="image/png"/>
  <Override PartName="/ppt/media/image40.png" ContentType="image/png"/>
  <Override PartName="/ppt/media/image52.png" ContentType="image/png"/>
  <Override PartName="/ppt/media/image53.png" ContentType="image/png"/>
  <Override PartName="/ppt/media/image35.png" ContentType="image/png"/>
  <Override PartName="/ppt/media/image30.png" ContentType="image/png"/>
  <Override PartName="/ppt/media/image28.png" ContentType="image/png"/>
  <Override PartName="/ppt/media/image13.png" ContentType="image/png"/>
  <Override PartName="/ppt/media/image9.jpeg" ContentType="image/jpeg"/>
  <Override PartName="/ppt/media/image48.png" ContentType="image/png"/>
  <Override PartName="/ppt/media/image5.jpeg" ContentType="image/jpeg"/>
  <Override PartName="/ppt/media/image50.png" ContentType="image/png"/>
  <Override PartName="/ppt/media/image38.png" ContentType="image/png"/>
  <Override PartName="/ppt/media/image8.png" ContentType="image/png"/>
  <Override PartName="/ppt/media/image37.png" ContentType="image/png"/>
  <Override PartName="/ppt/media/image7.png" ContentType="image/png"/>
  <Override PartName="/ppt/media/image36.png" ContentType="image/png"/>
  <Override PartName="/ppt/media/image6.png" ContentType="image/png"/>
  <Override PartName="/ppt/media/image29.png" ContentType="image/png"/>
  <Override PartName="/ppt/media/image4.png" ContentType="image/png"/>
  <Override PartName="/ppt/media/image12.jpeg" ContentType="image/jpeg"/>
  <Override PartName="/ppt/media/image34.png" ContentType="image/png"/>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37.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24" name="PlaceHolder 2"/>
          <p:cNvSpPr>
            <a:spLocks noGrp="1"/>
          </p:cNvSpPr>
          <p:nvPr>
            <p:ph type="body"/>
          </p:nvPr>
        </p:nvSpPr>
        <p:spPr>
          <a:xfrm>
            <a:off x="609480" y="1604160"/>
            <a:ext cx="10972080" cy="1896840"/>
          </a:xfrm>
          <a:prstGeom prst="rect">
            <a:avLst/>
          </a:prstGeom>
        </p:spPr>
        <p:txBody>
          <a:bodyPr lIns="0" rIns="0" tIns="0" bIns="0">
            <a:normAutofit/>
          </a:bodyPr>
          <a:p>
            <a:endParaRPr b="0" lang="es-MX" sz="3870" spc="-1" strike="noStrike">
              <a:latin typeface="Arial"/>
            </a:endParaRPr>
          </a:p>
        </p:txBody>
      </p:sp>
      <p:sp>
        <p:nvSpPr>
          <p:cNvPr id="25" name="PlaceHolder 3"/>
          <p:cNvSpPr>
            <a:spLocks noGrp="1"/>
          </p:cNvSpPr>
          <p:nvPr>
            <p:ph type="body"/>
          </p:nvPr>
        </p:nvSpPr>
        <p:spPr>
          <a:xfrm>
            <a:off x="609480" y="3681720"/>
            <a:ext cx="109720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27"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28"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29" name="PlaceHolder 4"/>
          <p:cNvSpPr>
            <a:spLocks noGrp="1"/>
          </p:cNvSpPr>
          <p:nvPr>
            <p:ph type="body"/>
          </p:nvPr>
        </p:nvSpPr>
        <p:spPr>
          <a:xfrm>
            <a:off x="609480" y="3681720"/>
            <a:ext cx="5354280" cy="1896840"/>
          </a:xfrm>
          <a:prstGeom prst="rect">
            <a:avLst/>
          </a:prstGeom>
        </p:spPr>
        <p:txBody>
          <a:bodyPr lIns="0" rIns="0" tIns="0" bIns="0">
            <a:normAutofit/>
          </a:bodyPr>
          <a:p>
            <a:endParaRPr b="0" lang="es-MX" sz="3870" spc="-1" strike="noStrike">
              <a:latin typeface="Arial"/>
            </a:endParaRPr>
          </a:p>
        </p:txBody>
      </p:sp>
      <p:sp>
        <p:nvSpPr>
          <p:cNvPr id="30" name="PlaceHolder 5"/>
          <p:cNvSpPr>
            <a:spLocks noGrp="1"/>
          </p:cNvSpPr>
          <p:nvPr>
            <p:ph type="body"/>
          </p:nvPr>
        </p:nvSpPr>
        <p:spPr>
          <a:xfrm>
            <a:off x="623196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32" name="PlaceHolder 2"/>
          <p:cNvSpPr>
            <a:spLocks noGrp="1"/>
          </p:cNvSpPr>
          <p:nvPr>
            <p:ph type="body"/>
          </p:nvPr>
        </p:nvSpPr>
        <p:spPr>
          <a:xfrm>
            <a:off x="609480" y="1604160"/>
            <a:ext cx="3532680" cy="1896840"/>
          </a:xfrm>
          <a:prstGeom prst="rect">
            <a:avLst/>
          </a:prstGeom>
        </p:spPr>
        <p:txBody>
          <a:bodyPr lIns="0" rIns="0" tIns="0" bIns="0">
            <a:normAutofit/>
          </a:bodyPr>
          <a:p>
            <a:endParaRPr b="0" lang="es-MX" sz="3870" spc="-1" strike="noStrike">
              <a:latin typeface="Arial"/>
            </a:endParaRPr>
          </a:p>
        </p:txBody>
      </p:sp>
      <p:sp>
        <p:nvSpPr>
          <p:cNvPr id="33" name="PlaceHolder 3"/>
          <p:cNvSpPr>
            <a:spLocks noGrp="1"/>
          </p:cNvSpPr>
          <p:nvPr>
            <p:ph type="body"/>
          </p:nvPr>
        </p:nvSpPr>
        <p:spPr>
          <a:xfrm>
            <a:off x="4319280" y="1604160"/>
            <a:ext cx="3532680" cy="1896840"/>
          </a:xfrm>
          <a:prstGeom prst="rect">
            <a:avLst/>
          </a:prstGeom>
        </p:spPr>
        <p:txBody>
          <a:bodyPr lIns="0" rIns="0" tIns="0" bIns="0">
            <a:normAutofit/>
          </a:bodyPr>
          <a:p>
            <a:endParaRPr b="0" lang="es-MX" sz="3870" spc="-1" strike="noStrike">
              <a:latin typeface="Arial"/>
            </a:endParaRPr>
          </a:p>
        </p:txBody>
      </p:sp>
      <p:sp>
        <p:nvSpPr>
          <p:cNvPr id="34" name="PlaceHolder 4"/>
          <p:cNvSpPr>
            <a:spLocks noGrp="1"/>
          </p:cNvSpPr>
          <p:nvPr>
            <p:ph type="body"/>
          </p:nvPr>
        </p:nvSpPr>
        <p:spPr>
          <a:xfrm>
            <a:off x="8028720" y="1604160"/>
            <a:ext cx="3532680" cy="1896840"/>
          </a:xfrm>
          <a:prstGeom prst="rect">
            <a:avLst/>
          </a:prstGeom>
        </p:spPr>
        <p:txBody>
          <a:bodyPr lIns="0" rIns="0" tIns="0" bIns="0">
            <a:normAutofit/>
          </a:bodyPr>
          <a:p>
            <a:endParaRPr b="0" lang="es-MX" sz="3870" spc="-1" strike="noStrike">
              <a:latin typeface="Arial"/>
            </a:endParaRPr>
          </a:p>
        </p:txBody>
      </p:sp>
      <p:sp>
        <p:nvSpPr>
          <p:cNvPr id="35" name="PlaceHolder 5"/>
          <p:cNvSpPr>
            <a:spLocks noGrp="1"/>
          </p:cNvSpPr>
          <p:nvPr>
            <p:ph type="body"/>
          </p:nvPr>
        </p:nvSpPr>
        <p:spPr>
          <a:xfrm>
            <a:off x="609480" y="3681720"/>
            <a:ext cx="3532680" cy="1896840"/>
          </a:xfrm>
          <a:prstGeom prst="rect">
            <a:avLst/>
          </a:prstGeom>
        </p:spPr>
        <p:txBody>
          <a:bodyPr lIns="0" rIns="0" tIns="0" bIns="0">
            <a:normAutofit/>
          </a:bodyPr>
          <a:p>
            <a:endParaRPr b="0" lang="es-MX" sz="3870" spc="-1" strike="noStrike">
              <a:latin typeface="Arial"/>
            </a:endParaRPr>
          </a:p>
        </p:txBody>
      </p:sp>
      <p:sp>
        <p:nvSpPr>
          <p:cNvPr id="36" name="PlaceHolder 6"/>
          <p:cNvSpPr>
            <a:spLocks noGrp="1"/>
          </p:cNvSpPr>
          <p:nvPr>
            <p:ph type="body"/>
          </p:nvPr>
        </p:nvSpPr>
        <p:spPr>
          <a:xfrm>
            <a:off x="4319280" y="3681720"/>
            <a:ext cx="3532680" cy="1896840"/>
          </a:xfrm>
          <a:prstGeom prst="rect">
            <a:avLst/>
          </a:prstGeom>
        </p:spPr>
        <p:txBody>
          <a:bodyPr lIns="0" rIns="0" tIns="0" bIns="0">
            <a:normAutofit/>
          </a:bodyPr>
          <a:p>
            <a:endParaRPr b="0" lang="es-MX" sz="3870" spc="-1" strike="noStrike">
              <a:latin typeface="Arial"/>
            </a:endParaRPr>
          </a:p>
        </p:txBody>
      </p:sp>
      <p:sp>
        <p:nvSpPr>
          <p:cNvPr id="37" name="PlaceHolder 7"/>
          <p:cNvSpPr>
            <a:spLocks noGrp="1"/>
          </p:cNvSpPr>
          <p:nvPr>
            <p:ph type="body"/>
          </p:nvPr>
        </p:nvSpPr>
        <p:spPr>
          <a:xfrm>
            <a:off x="8028720" y="3681720"/>
            <a:ext cx="35326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41" name="PlaceHolder 2"/>
          <p:cNvSpPr>
            <a:spLocks noGrp="1"/>
          </p:cNvSpPr>
          <p:nvPr>
            <p:ph type="subTitle"/>
          </p:nvPr>
        </p:nvSpPr>
        <p:spPr>
          <a:xfrm>
            <a:off x="609480" y="1604160"/>
            <a:ext cx="10972080" cy="3977280"/>
          </a:xfrm>
          <a:prstGeom prst="rect">
            <a:avLst/>
          </a:prstGeom>
        </p:spPr>
        <p:txBody>
          <a:bodyPr lIns="0" rIns="0" tIns="0" bIns="0" anchor="ctr">
            <a:noAutofit/>
          </a:bodyPr>
          <a:p>
            <a:pPr algn="ctr"/>
            <a:endParaRPr b="0" lang="es-MX"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43" name="PlaceHolder 2"/>
          <p:cNvSpPr>
            <a:spLocks noGrp="1"/>
          </p:cNvSpPr>
          <p:nvPr>
            <p:ph type="body"/>
          </p:nvPr>
        </p:nvSpPr>
        <p:spPr>
          <a:xfrm>
            <a:off x="609480" y="1604160"/>
            <a:ext cx="10972080" cy="3977280"/>
          </a:xfrm>
          <a:prstGeom prst="rect">
            <a:avLst/>
          </a:prstGeom>
        </p:spPr>
        <p:txBody>
          <a:bodyPr lIns="0" rIns="0" tIns="0" bIns="0">
            <a:normAutofit/>
          </a:bodyPr>
          <a:p>
            <a:endParaRPr b="0" lang="es-MX" sz="387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45" name="PlaceHolder 2"/>
          <p:cNvSpPr>
            <a:spLocks noGrp="1"/>
          </p:cNvSpPr>
          <p:nvPr>
            <p:ph type="body"/>
          </p:nvPr>
        </p:nvSpPr>
        <p:spPr>
          <a:xfrm>
            <a:off x="609480" y="1604160"/>
            <a:ext cx="5354280" cy="3977280"/>
          </a:xfrm>
          <a:prstGeom prst="rect">
            <a:avLst/>
          </a:prstGeom>
        </p:spPr>
        <p:txBody>
          <a:bodyPr lIns="0" rIns="0" tIns="0" bIns="0">
            <a:normAutofit/>
          </a:bodyPr>
          <a:p>
            <a:endParaRPr b="0" lang="es-MX" sz="3870" spc="-1" strike="noStrike">
              <a:latin typeface="Arial"/>
            </a:endParaRPr>
          </a:p>
        </p:txBody>
      </p:sp>
      <p:sp>
        <p:nvSpPr>
          <p:cNvPr id="46" name="PlaceHolder 3"/>
          <p:cNvSpPr>
            <a:spLocks noGrp="1"/>
          </p:cNvSpPr>
          <p:nvPr>
            <p:ph type="body"/>
          </p:nvPr>
        </p:nvSpPr>
        <p:spPr>
          <a:xfrm>
            <a:off x="6231960" y="1604160"/>
            <a:ext cx="5354280" cy="3977280"/>
          </a:xfrm>
          <a:prstGeom prst="rect">
            <a:avLst/>
          </a:prstGeom>
        </p:spPr>
        <p:txBody>
          <a:bodyPr lIns="0" rIns="0" tIns="0" bIns="0">
            <a:normAutofit/>
          </a:bodyPr>
          <a:p>
            <a:endParaRPr b="0" lang="es-MX" sz="387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240"/>
            <a:ext cx="10972080" cy="5306400"/>
          </a:xfrm>
          <a:prstGeom prst="rect">
            <a:avLst/>
          </a:prstGeom>
        </p:spPr>
        <p:txBody>
          <a:bodyPr lIns="0" rIns="0" tIns="0" bIns="0" anchor="ctr">
            <a:noAutofit/>
          </a:bodyPr>
          <a:p>
            <a:pPr algn="ctr"/>
            <a:endParaRPr b="0" lang="es-MX"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50"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51" name="PlaceHolder 3"/>
          <p:cNvSpPr>
            <a:spLocks noGrp="1"/>
          </p:cNvSpPr>
          <p:nvPr>
            <p:ph type="body"/>
          </p:nvPr>
        </p:nvSpPr>
        <p:spPr>
          <a:xfrm>
            <a:off x="6231960" y="1604160"/>
            <a:ext cx="5354280" cy="3977280"/>
          </a:xfrm>
          <a:prstGeom prst="rect">
            <a:avLst/>
          </a:prstGeom>
        </p:spPr>
        <p:txBody>
          <a:bodyPr lIns="0" rIns="0" tIns="0" bIns="0">
            <a:normAutofit/>
          </a:bodyPr>
          <a:p>
            <a:endParaRPr b="0" lang="es-MX" sz="3870" spc="-1" strike="noStrike">
              <a:latin typeface="Arial"/>
            </a:endParaRPr>
          </a:p>
        </p:txBody>
      </p:sp>
      <p:sp>
        <p:nvSpPr>
          <p:cNvPr id="52" name="PlaceHolder 4"/>
          <p:cNvSpPr>
            <a:spLocks noGrp="1"/>
          </p:cNvSpPr>
          <p:nvPr>
            <p:ph type="body"/>
          </p:nvPr>
        </p:nvSpPr>
        <p:spPr>
          <a:xfrm>
            <a:off x="60948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3" name="PlaceHolder 2"/>
          <p:cNvSpPr>
            <a:spLocks noGrp="1"/>
          </p:cNvSpPr>
          <p:nvPr>
            <p:ph type="subTitle"/>
          </p:nvPr>
        </p:nvSpPr>
        <p:spPr>
          <a:xfrm>
            <a:off x="609480" y="1604160"/>
            <a:ext cx="10972080" cy="3977280"/>
          </a:xfrm>
          <a:prstGeom prst="rect">
            <a:avLst/>
          </a:prstGeom>
        </p:spPr>
        <p:txBody>
          <a:bodyPr lIns="0" rIns="0" tIns="0" bIns="0" anchor="ctr">
            <a:noAutofit/>
          </a:bodyPr>
          <a:p>
            <a:pPr algn="ctr"/>
            <a:endParaRPr b="0" lang="es-MX"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54" name="PlaceHolder 2"/>
          <p:cNvSpPr>
            <a:spLocks noGrp="1"/>
          </p:cNvSpPr>
          <p:nvPr>
            <p:ph type="body"/>
          </p:nvPr>
        </p:nvSpPr>
        <p:spPr>
          <a:xfrm>
            <a:off x="609480" y="1604160"/>
            <a:ext cx="5354280" cy="3977280"/>
          </a:xfrm>
          <a:prstGeom prst="rect">
            <a:avLst/>
          </a:prstGeom>
        </p:spPr>
        <p:txBody>
          <a:bodyPr lIns="0" rIns="0" tIns="0" bIns="0">
            <a:normAutofit/>
          </a:bodyPr>
          <a:p>
            <a:endParaRPr b="0" lang="es-MX" sz="3870" spc="-1" strike="noStrike">
              <a:latin typeface="Arial"/>
            </a:endParaRPr>
          </a:p>
        </p:txBody>
      </p:sp>
      <p:sp>
        <p:nvSpPr>
          <p:cNvPr id="55"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56" name="PlaceHolder 4"/>
          <p:cNvSpPr>
            <a:spLocks noGrp="1"/>
          </p:cNvSpPr>
          <p:nvPr>
            <p:ph type="body"/>
          </p:nvPr>
        </p:nvSpPr>
        <p:spPr>
          <a:xfrm>
            <a:off x="623196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58"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59"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60" name="PlaceHolder 4"/>
          <p:cNvSpPr>
            <a:spLocks noGrp="1"/>
          </p:cNvSpPr>
          <p:nvPr>
            <p:ph type="body"/>
          </p:nvPr>
        </p:nvSpPr>
        <p:spPr>
          <a:xfrm>
            <a:off x="609480" y="3681720"/>
            <a:ext cx="109720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62" name="PlaceHolder 2"/>
          <p:cNvSpPr>
            <a:spLocks noGrp="1"/>
          </p:cNvSpPr>
          <p:nvPr>
            <p:ph type="body"/>
          </p:nvPr>
        </p:nvSpPr>
        <p:spPr>
          <a:xfrm>
            <a:off x="609480" y="1604160"/>
            <a:ext cx="10972080" cy="1896840"/>
          </a:xfrm>
          <a:prstGeom prst="rect">
            <a:avLst/>
          </a:prstGeom>
        </p:spPr>
        <p:txBody>
          <a:bodyPr lIns="0" rIns="0" tIns="0" bIns="0">
            <a:normAutofit/>
          </a:bodyPr>
          <a:p>
            <a:endParaRPr b="0" lang="es-MX" sz="3870" spc="-1" strike="noStrike">
              <a:latin typeface="Arial"/>
            </a:endParaRPr>
          </a:p>
        </p:txBody>
      </p:sp>
      <p:sp>
        <p:nvSpPr>
          <p:cNvPr id="63" name="PlaceHolder 3"/>
          <p:cNvSpPr>
            <a:spLocks noGrp="1"/>
          </p:cNvSpPr>
          <p:nvPr>
            <p:ph type="body"/>
          </p:nvPr>
        </p:nvSpPr>
        <p:spPr>
          <a:xfrm>
            <a:off x="609480" y="3681720"/>
            <a:ext cx="109720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65"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66"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67" name="PlaceHolder 4"/>
          <p:cNvSpPr>
            <a:spLocks noGrp="1"/>
          </p:cNvSpPr>
          <p:nvPr>
            <p:ph type="body"/>
          </p:nvPr>
        </p:nvSpPr>
        <p:spPr>
          <a:xfrm>
            <a:off x="609480" y="3681720"/>
            <a:ext cx="5354280" cy="1896840"/>
          </a:xfrm>
          <a:prstGeom prst="rect">
            <a:avLst/>
          </a:prstGeom>
        </p:spPr>
        <p:txBody>
          <a:bodyPr lIns="0" rIns="0" tIns="0" bIns="0">
            <a:normAutofit/>
          </a:bodyPr>
          <a:p>
            <a:endParaRPr b="0" lang="es-MX" sz="3870" spc="-1" strike="noStrike">
              <a:latin typeface="Arial"/>
            </a:endParaRPr>
          </a:p>
        </p:txBody>
      </p:sp>
      <p:sp>
        <p:nvSpPr>
          <p:cNvPr id="68" name="PlaceHolder 5"/>
          <p:cNvSpPr>
            <a:spLocks noGrp="1"/>
          </p:cNvSpPr>
          <p:nvPr>
            <p:ph type="body"/>
          </p:nvPr>
        </p:nvSpPr>
        <p:spPr>
          <a:xfrm>
            <a:off x="623196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70" name="PlaceHolder 2"/>
          <p:cNvSpPr>
            <a:spLocks noGrp="1"/>
          </p:cNvSpPr>
          <p:nvPr>
            <p:ph type="body"/>
          </p:nvPr>
        </p:nvSpPr>
        <p:spPr>
          <a:xfrm>
            <a:off x="609480" y="1604160"/>
            <a:ext cx="3532680" cy="1896840"/>
          </a:xfrm>
          <a:prstGeom prst="rect">
            <a:avLst/>
          </a:prstGeom>
        </p:spPr>
        <p:txBody>
          <a:bodyPr lIns="0" rIns="0" tIns="0" bIns="0">
            <a:normAutofit/>
          </a:bodyPr>
          <a:p>
            <a:endParaRPr b="0" lang="es-MX" sz="3870" spc="-1" strike="noStrike">
              <a:latin typeface="Arial"/>
            </a:endParaRPr>
          </a:p>
        </p:txBody>
      </p:sp>
      <p:sp>
        <p:nvSpPr>
          <p:cNvPr id="71" name="PlaceHolder 3"/>
          <p:cNvSpPr>
            <a:spLocks noGrp="1"/>
          </p:cNvSpPr>
          <p:nvPr>
            <p:ph type="body"/>
          </p:nvPr>
        </p:nvSpPr>
        <p:spPr>
          <a:xfrm>
            <a:off x="4319280" y="1604160"/>
            <a:ext cx="3532680" cy="1896840"/>
          </a:xfrm>
          <a:prstGeom prst="rect">
            <a:avLst/>
          </a:prstGeom>
        </p:spPr>
        <p:txBody>
          <a:bodyPr lIns="0" rIns="0" tIns="0" bIns="0">
            <a:normAutofit/>
          </a:bodyPr>
          <a:p>
            <a:endParaRPr b="0" lang="es-MX" sz="3870" spc="-1" strike="noStrike">
              <a:latin typeface="Arial"/>
            </a:endParaRPr>
          </a:p>
        </p:txBody>
      </p:sp>
      <p:sp>
        <p:nvSpPr>
          <p:cNvPr id="72" name="PlaceHolder 4"/>
          <p:cNvSpPr>
            <a:spLocks noGrp="1"/>
          </p:cNvSpPr>
          <p:nvPr>
            <p:ph type="body"/>
          </p:nvPr>
        </p:nvSpPr>
        <p:spPr>
          <a:xfrm>
            <a:off x="8028720" y="1604160"/>
            <a:ext cx="3532680" cy="1896840"/>
          </a:xfrm>
          <a:prstGeom prst="rect">
            <a:avLst/>
          </a:prstGeom>
        </p:spPr>
        <p:txBody>
          <a:bodyPr lIns="0" rIns="0" tIns="0" bIns="0">
            <a:normAutofit/>
          </a:bodyPr>
          <a:p>
            <a:endParaRPr b="0" lang="es-MX" sz="3870" spc="-1" strike="noStrike">
              <a:latin typeface="Arial"/>
            </a:endParaRPr>
          </a:p>
        </p:txBody>
      </p:sp>
      <p:sp>
        <p:nvSpPr>
          <p:cNvPr id="73" name="PlaceHolder 5"/>
          <p:cNvSpPr>
            <a:spLocks noGrp="1"/>
          </p:cNvSpPr>
          <p:nvPr>
            <p:ph type="body"/>
          </p:nvPr>
        </p:nvSpPr>
        <p:spPr>
          <a:xfrm>
            <a:off x="609480" y="3681720"/>
            <a:ext cx="3532680" cy="1896840"/>
          </a:xfrm>
          <a:prstGeom prst="rect">
            <a:avLst/>
          </a:prstGeom>
        </p:spPr>
        <p:txBody>
          <a:bodyPr lIns="0" rIns="0" tIns="0" bIns="0">
            <a:normAutofit/>
          </a:bodyPr>
          <a:p>
            <a:endParaRPr b="0" lang="es-MX" sz="3870" spc="-1" strike="noStrike">
              <a:latin typeface="Arial"/>
            </a:endParaRPr>
          </a:p>
        </p:txBody>
      </p:sp>
      <p:sp>
        <p:nvSpPr>
          <p:cNvPr id="74" name="PlaceHolder 6"/>
          <p:cNvSpPr>
            <a:spLocks noGrp="1"/>
          </p:cNvSpPr>
          <p:nvPr>
            <p:ph type="body"/>
          </p:nvPr>
        </p:nvSpPr>
        <p:spPr>
          <a:xfrm>
            <a:off x="4319280" y="3681720"/>
            <a:ext cx="3532680" cy="1896840"/>
          </a:xfrm>
          <a:prstGeom prst="rect">
            <a:avLst/>
          </a:prstGeom>
        </p:spPr>
        <p:txBody>
          <a:bodyPr lIns="0" rIns="0" tIns="0" bIns="0">
            <a:normAutofit/>
          </a:bodyPr>
          <a:p>
            <a:endParaRPr b="0" lang="es-MX" sz="3870" spc="-1" strike="noStrike">
              <a:latin typeface="Arial"/>
            </a:endParaRPr>
          </a:p>
        </p:txBody>
      </p:sp>
      <p:sp>
        <p:nvSpPr>
          <p:cNvPr id="75" name="PlaceHolder 7"/>
          <p:cNvSpPr>
            <a:spLocks noGrp="1"/>
          </p:cNvSpPr>
          <p:nvPr>
            <p:ph type="body"/>
          </p:nvPr>
        </p:nvSpPr>
        <p:spPr>
          <a:xfrm>
            <a:off x="8028720" y="3681720"/>
            <a:ext cx="35326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79" name="PlaceHolder 2"/>
          <p:cNvSpPr>
            <a:spLocks noGrp="1"/>
          </p:cNvSpPr>
          <p:nvPr>
            <p:ph type="subTitle"/>
          </p:nvPr>
        </p:nvSpPr>
        <p:spPr>
          <a:xfrm>
            <a:off x="609480" y="1604160"/>
            <a:ext cx="10972080" cy="3977280"/>
          </a:xfrm>
          <a:prstGeom prst="rect">
            <a:avLst/>
          </a:prstGeom>
        </p:spPr>
        <p:txBody>
          <a:bodyPr lIns="0" rIns="0" tIns="0" bIns="0" anchor="ctr">
            <a:noAutofit/>
          </a:bodyPr>
          <a:p>
            <a:pPr algn="ctr"/>
            <a:endParaRPr b="0" lang="es-MX"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81" name="PlaceHolder 2"/>
          <p:cNvSpPr>
            <a:spLocks noGrp="1"/>
          </p:cNvSpPr>
          <p:nvPr>
            <p:ph type="body"/>
          </p:nvPr>
        </p:nvSpPr>
        <p:spPr>
          <a:xfrm>
            <a:off x="609480" y="1604160"/>
            <a:ext cx="10972080" cy="3977280"/>
          </a:xfrm>
          <a:prstGeom prst="rect">
            <a:avLst/>
          </a:prstGeom>
        </p:spPr>
        <p:txBody>
          <a:bodyPr lIns="0" rIns="0" tIns="0" bIns="0">
            <a:normAutofit/>
          </a:bodyPr>
          <a:p>
            <a:endParaRPr b="0" lang="es-MX" sz="387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83" name="PlaceHolder 2"/>
          <p:cNvSpPr>
            <a:spLocks noGrp="1"/>
          </p:cNvSpPr>
          <p:nvPr>
            <p:ph type="body"/>
          </p:nvPr>
        </p:nvSpPr>
        <p:spPr>
          <a:xfrm>
            <a:off x="609480" y="1604160"/>
            <a:ext cx="5354280" cy="3977280"/>
          </a:xfrm>
          <a:prstGeom prst="rect">
            <a:avLst/>
          </a:prstGeom>
        </p:spPr>
        <p:txBody>
          <a:bodyPr lIns="0" rIns="0" tIns="0" bIns="0">
            <a:normAutofit/>
          </a:bodyPr>
          <a:p>
            <a:endParaRPr b="0" lang="es-MX" sz="3870" spc="-1" strike="noStrike">
              <a:latin typeface="Arial"/>
            </a:endParaRPr>
          </a:p>
        </p:txBody>
      </p:sp>
      <p:sp>
        <p:nvSpPr>
          <p:cNvPr id="84" name="PlaceHolder 3"/>
          <p:cNvSpPr>
            <a:spLocks noGrp="1"/>
          </p:cNvSpPr>
          <p:nvPr>
            <p:ph type="body"/>
          </p:nvPr>
        </p:nvSpPr>
        <p:spPr>
          <a:xfrm>
            <a:off x="6231960" y="1604160"/>
            <a:ext cx="5354280" cy="3977280"/>
          </a:xfrm>
          <a:prstGeom prst="rect">
            <a:avLst/>
          </a:prstGeom>
        </p:spPr>
        <p:txBody>
          <a:bodyPr lIns="0" rIns="0" tIns="0" bIns="0">
            <a:normAutofit/>
          </a:bodyPr>
          <a:p>
            <a:endParaRPr b="0" lang="es-MX" sz="387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5" name="PlaceHolder 2"/>
          <p:cNvSpPr>
            <a:spLocks noGrp="1"/>
          </p:cNvSpPr>
          <p:nvPr>
            <p:ph type="body"/>
          </p:nvPr>
        </p:nvSpPr>
        <p:spPr>
          <a:xfrm>
            <a:off x="609480" y="1604160"/>
            <a:ext cx="10972080" cy="3977280"/>
          </a:xfrm>
          <a:prstGeom prst="rect">
            <a:avLst/>
          </a:prstGeom>
        </p:spPr>
        <p:txBody>
          <a:bodyPr lIns="0" rIns="0" tIns="0" bIns="0">
            <a:normAutofit/>
          </a:bodyPr>
          <a:p>
            <a:endParaRPr b="0" lang="es-MX" sz="387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240"/>
            <a:ext cx="10972080" cy="5306400"/>
          </a:xfrm>
          <a:prstGeom prst="rect">
            <a:avLst/>
          </a:prstGeom>
        </p:spPr>
        <p:txBody>
          <a:bodyPr lIns="0" rIns="0" tIns="0" bIns="0" anchor="ctr">
            <a:noAutofit/>
          </a:bodyPr>
          <a:p>
            <a:pPr algn="ctr"/>
            <a:endParaRPr b="0" lang="es-MX"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88"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89" name="PlaceHolder 3"/>
          <p:cNvSpPr>
            <a:spLocks noGrp="1"/>
          </p:cNvSpPr>
          <p:nvPr>
            <p:ph type="body"/>
          </p:nvPr>
        </p:nvSpPr>
        <p:spPr>
          <a:xfrm>
            <a:off x="6231960" y="1604160"/>
            <a:ext cx="5354280" cy="3977280"/>
          </a:xfrm>
          <a:prstGeom prst="rect">
            <a:avLst/>
          </a:prstGeom>
        </p:spPr>
        <p:txBody>
          <a:bodyPr lIns="0" rIns="0" tIns="0" bIns="0">
            <a:normAutofit/>
          </a:bodyPr>
          <a:p>
            <a:endParaRPr b="0" lang="es-MX" sz="3870" spc="-1" strike="noStrike">
              <a:latin typeface="Arial"/>
            </a:endParaRPr>
          </a:p>
        </p:txBody>
      </p:sp>
      <p:sp>
        <p:nvSpPr>
          <p:cNvPr id="90" name="PlaceHolder 4"/>
          <p:cNvSpPr>
            <a:spLocks noGrp="1"/>
          </p:cNvSpPr>
          <p:nvPr>
            <p:ph type="body"/>
          </p:nvPr>
        </p:nvSpPr>
        <p:spPr>
          <a:xfrm>
            <a:off x="60948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92" name="PlaceHolder 2"/>
          <p:cNvSpPr>
            <a:spLocks noGrp="1"/>
          </p:cNvSpPr>
          <p:nvPr>
            <p:ph type="body"/>
          </p:nvPr>
        </p:nvSpPr>
        <p:spPr>
          <a:xfrm>
            <a:off x="609480" y="1604160"/>
            <a:ext cx="5354280" cy="3977280"/>
          </a:xfrm>
          <a:prstGeom prst="rect">
            <a:avLst/>
          </a:prstGeom>
        </p:spPr>
        <p:txBody>
          <a:bodyPr lIns="0" rIns="0" tIns="0" bIns="0">
            <a:normAutofit/>
          </a:bodyPr>
          <a:p>
            <a:endParaRPr b="0" lang="es-MX" sz="3870" spc="-1" strike="noStrike">
              <a:latin typeface="Arial"/>
            </a:endParaRPr>
          </a:p>
        </p:txBody>
      </p:sp>
      <p:sp>
        <p:nvSpPr>
          <p:cNvPr id="93"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94" name="PlaceHolder 4"/>
          <p:cNvSpPr>
            <a:spLocks noGrp="1"/>
          </p:cNvSpPr>
          <p:nvPr>
            <p:ph type="body"/>
          </p:nvPr>
        </p:nvSpPr>
        <p:spPr>
          <a:xfrm>
            <a:off x="623196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96"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97"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98" name="PlaceHolder 4"/>
          <p:cNvSpPr>
            <a:spLocks noGrp="1"/>
          </p:cNvSpPr>
          <p:nvPr>
            <p:ph type="body"/>
          </p:nvPr>
        </p:nvSpPr>
        <p:spPr>
          <a:xfrm>
            <a:off x="609480" y="3681720"/>
            <a:ext cx="109720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00" name="PlaceHolder 2"/>
          <p:cNvSpPr>
            <a:spLocks noGrp="1"/>
          </p:cNvSpPr>
          <p:nvPr>
            <p:ph type="body"/>
          </p:nvPr>
        </p:nvSpPr>
        <p:spPr>
          <a:xfrm>
            <a:off x="609480" y="1604160"/>
            <a:ext cx="10972080" cy="1896840"/>
          </a:xfrm>
          <a:prstGeom prst="rect">
            <a:avLst/>
          </a:prstGeom>
        </p:spPr>
        <p:txBody>
          <a:bodyPr lIns="0" rIns="0" tIns="0" bIns="0">
            <a:normAutofit/>
          </a:bodyPr>
          <a:p>
            <a:endParaRPr b="0" lang="es-MX" sz="3870" spc="-1" strike="noStrike">
              <a:latin typeface="Arial"/>
            </a:endParaRPr>
          </a:p>
        </p:txBody>
      </p:sp>
      <p:sp>
        <p:nvSpPr>
          <p:cNvPr id="101" name="PlaceHolder 3"/>
          <p:cNvSpPr>
            <a:spLocks noGrp="1"/>
          </p:cNvSpPr>
          <p:nvPr>
            <p:ph type="body"/>
          </p:nvPr>
        </p:nvSpPr>
        <p:spPr>
          <a:xfrm>
            <a:off x="609480" y="3681720"/>
            <a:ext cx="109720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03"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104"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105" name="PlaceHolder 4"/>
          <p:cNvSpPr>
            <a:spLocks noGrp="1"/>
          </p:cNvSpPr>
          <p:nvPr>
            <p:ph type="body"/>
          </p:nvPr>
        </p:nvSpPr>
        <p:spPr>
          <a:xfrm>
            <a:off x="609480" y="3681720"/>
            <a:ext cx="5354280" cy="1896840"/>
          </a:xfrm>
          <a:prstGeom prst="rect">
            <a:avLst/>
          </a:prstGeom>
        </p:spPr>
        <p:txBody>
          <a:bodyPr lIns="0" rIns="0" tIns="0" bIns="0">
            <a:normAutofit/>
          </a:bodyPr>
          <a:p>
            <a:endParaRPr b="0" lang="es-MX" sz="3870" spc="-1" strike="noStrike">
              <a:latin typeface="Arial"/>
            </a:endParaRPr>
          </a:p>
        </p:txBody>
      </p:sp>
      <p:sp>
        <p:nvSpPr>
          <p:cNvPr id="106" name="PlaceHolder 5"/>
          <p:cNvSpPr>
            <a:spLocks noGrp="1"/>
          </p:cNvSpPr>
          <p:nvPr>
            <p:ph type="body"/>
          </p:nvPr>
        </p:nvSpPr>
        <p:spPr>
          <a:xfrm>
            <a:off x="623196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08" name="PlaceHolder 2"/>
          <p:cNvSpPr>
            <a:spLocks noGrp="1"/>
          </p:cNvSpPr>
          <p:nvPr>
            <p:ph type="body"/>
          </p:nvPr>
        </p:nvSpPr>
        <p:spPr>
          <a:xfrm>
            <a:off x="609480" y="1604160"/>
            <a:ext cx="3532680" cy="1896840"/>
          </a:xfrm>
          <a:prstGeom prst="rect">
            <a:avLst/>
          </a:prstGeom>
        </p:spPr>
        <p:txBody>
          <a:bodyPr lIns="0" rIns="0" tIns="0" bIns="0">
            <a:normAutofit/>
          </a:bodyPr>
          <a:p>
            <a:endParaRPr b="0" lang="es-MX" sz="3870" spc="-1" strike="noStrike">
              <a:latin typeface="Arial"/>
            </a:endParaRPr>
          </a:p>
        </p:txBody>
      </p:sp>
      <p:sp>
        <p:nvSpPr>
          <p:cNvPr id="109" name="PlaceHolder 3"/>
          <p:cNvSpPr>
            <a:spLocks noGrp="1"/>
          </p:cNvSpPr>
          <p:nvPr>
            <p:ph type="body"/>
          </p:nvPr>
        </p:nvSpPr>
        <p:spPr>
          <a:xfrm>
            <a:off x="4319280" y="1604160"/>
            <a:ext cx="3532680" cy="1896840"/>
          </a:xfrm>
          <a:prstGeom prst="rect">
            <a:avLst/>
          </a:prstGeom>
        </p:spPr>
        <p:txBody>
          <a:bodyPr lIns="0" rIns="0" tIns="0" bIns="0">
            <a:normAutofit/>
          </a:bodyPr>
          <a:p>
            <a:endParaRPr b="0" lang="es-MX" sz="3870" spc="-1" strike="noStrike">
              <a:latin typeface="Arial"/>
            </a:endParaRPr>
          </a:p>
        </p:txBody>
      </p:sp>
      <p:sp>
        <p:nvSpPr>
          <p:cNvPr id="110" name="PlaceHolder 4"/>
          <p:cNvSpPr>
            <a:spLocks noGrp="1"/>
          </p:cNvSpPr>
          <p:nvPr>
            <p:ph type="body"/>
          </p:nvPr>
        </p:nvSpPr>
        <p:spPr>
          <a:xfrm>
            <a:off x="8028720" y="1604160"/>
            <a:ext cx="3532680" cy="1896840"/>
          </a:xfrm>
          <a:prstGeom prst="rect">
            <a:avLst/>
          </a:prstGeom>
        </p:spPr>
        <p:txBody>
          <a:bodyPr lIns="0" rIns="0" tIns="0" bIns="0">
            <a:normAutofit/>
          </a:bodyPr>
          <a:p>
            <a:endParaRPr b="0" lang="es-MX" sz="3870" spc="-1" strike="noStrike">
              <a:latin typeface="Arial"/>
            </a:endParaRPr>
          </a:p>
        </p:txBody>
      </p:sp>
      <p:sp>
        <p:nvSpPr>
          <p:cNvPr id="111" name="PlaceHolder 5"/>
          <p:cNvSpPr>
            <a:spLocks noGrp="1"/>
          </p:cNvSpPr>
          <p:nvPr>
            <p:ph type="body"/>
          </p:nvPr>
        </p:nvSpPr>
        <p:spPr>
          <a:xfrm>
            <a:off x="609480" y="3681720"/>
            <a:ext cx="3532680" cy="1896840"/>
          </a:xfrm>
          <a:prstGeom prst="rect">
            <a:avLst/>
          </a:prstGeom>
        </p:spPr>
        <p:txBody>
          <a:bodyPr lIns="0" rIns="0" tIns="0" bIns="0">
            <a:normAutofit/>
          </a:bodyPr>
          <a:p>
            <a:endParaRPr b="0" lang="es-MX" sz="3870" spc="-1" strike="noStrike">
              <a:latin typeface="Arial"/>
            </a:endParaRPr>
          </a:p>
        </p:txBody>
      </p:sp>
      <p:sp>
        <p:nvSpPr>
          <p:cNvPr id="112" name="PlaceHolder 6"/>
          <p:cNvSpPr>
            <a:spLocks noGrp="1"/>
          </p:cNvSpPr>
          <p:nvPr>
            <p:ph type="body"/>
          </p:nvPr>
        </p:nvSpPr>
        <p:spPr>
          <a:xfrm>
            <a:off x="4319280" y="3681720"/>
            <a:ext cx="3532680" cy="1896840"/>
          </a:xfrm>
          <a:prstGeom prst="rect">
            <a:avLst/>
          </a:prstGeom>
        </p:spPr>
        <p:txBody>
          <a:bodyPr lIns="0" rIns="0" tIns="0" bIns="0">
            <a:normAutofit/>
          </a:bodyPr>
          <a:p>
            <a:endParaRPr b="0" lang="es-MX" sz="3870" spc="-1" strike="noStrike">
              <a:latin typeface="Arial"/>
            </a:endParaRPr>
          </a:p>
        </p:txBody>
      </p:sp>
      <p:sp>
        <p:nvSpPr>
          <p:cNvPr id="113" name="PlaceHolder 7"/>
          <p:cNvSpPr>
            <a:spLocks noGrp="1"/>
          </p:cNvSpPr>
          <p:nvPr>
            <p:ph type="body"/>
          </p:nvPr>
        </p:nvSpPr>
        <p:spPr>
          <a:xfrm>
            <a:off x="8028720" y="3681720"/>
            <a:ext cx="35326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17" name="PlaceHolder 2"/>
          <p:cNvSpPr>
            <a:spLocks noGrp="1"/>
          </p:cNvSpPr>
          <p:nvPr>
            <p:ph type="subTitle"/>
          </p:nvPr>
        </p:nvSpPr>
        <p:spPr>
          <a:xfrm>
            <a:off x="609480" y="1604160"/>
            <a:ext cx="10972080" cy="3977280"/>
          </a:xfrm>
          <a:prstGeom prst="rect">
            <a:avLst/>
          </a:prstGeom>
        </p:spPr>
        <p:txBody>
          <a:bodyPr lIns="0" rIns="0" tIns="0" bIns="0" anchor="ctr">
            <a:noAutofit/>
          </a:bodyPr>
          <a:p>
            <a:pPr algn="ctr"/>
            <a:endParaRPr b="0" lang="es-MX"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19" name="PlaceHolder 2"/>
          <p:cNvSpPr>
            <a:spLocks noGrp="1"/>
          </p:cNvSpPr>
          <p:nvPr>
            <p:ph type="body"/>
          </p:nvPr>
        </p:nvSpPr>
        <p:spPr>
          <a:xfrm>
            <a:off x="609480" y="1604160"/>
            <a:ext cx="10972080" cy="3977280"/>
          </a:xfrm>
          <a:prstGeom prst="rect">
            <a:avLst/>
          </a:prstGeom>
        </p:spPr>
        <p:txBody>
          <a:bodyPr lIns="0" rIns="0" tIns="0" bIns="0">
            <a:normAutofit/>
          </a:bodyPr>
          <a:p>
            <a:endParaRPr b="0" lang="es-MX" sz="387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7" name="PlaceHolder 2"/>
          <p:cNvSpPr>
            <a:spLocks noGrp="1"/>
          </p:cNvSpPr>
          <p:nvPr>
            <p:ph type="body"/>
          </p:nvPr>
        </p:nvSpPr>
        <p:spPr>
          <a:xfrm>
            <a:off x="609480" y="1604160"/>
            <a:ext cx="5354280" cy="3977280"/>
          </a:xfrm>
          <a:prstGeom prst="rect">
            <a:avLst/>
          </a:prstGeom>
        </p:spPr>
        <p:txBody>
          <a:bodyPr lIns="0" rIns="0" tIns="0" bIns="0">
            <a:normAutofit/>
          </a:bodyPr>
          <a:p>
            <a:endParaRPr b="0" lang="es-MX" sz="3870" spc="-1" strike="noStrike">
              <a:latin typeface="Arial"/>
            </a:endParaRPr>
          </a:p>
        </p:txBody>
      </p:sp>
      <p:sp>
        <p:nvSpPr>
          <p:cNvPr id="8" name="PlaceHolder 3"/>
          <p:cNvSpPr>
            <a:spLocks noGrp="1"/>
          </p:cNvSpPr>
          <p:nvPr>
            <p:ph type="body"/>
          </p:nvPr>
        </p:nvSpPr>
        <p:spPr>
          <a:xfrm>
            <a:off x="6231960" y="1604160"/>
            <a:ext cx="5354280" cy="3977280"/>
          </a:xfrm>
          <a:prstGeom prst="rect">
            <a:avLst/>
          </a:prstGeom>
        </p:spPr>
        <p:txBody>
          <a:bodyPr lIns="0" rIns="0" tIns="0" bIns="0">
            <a:normAutofit/>
          </a:bodyPr>
          <a:p>
            <a:endParaRPr b="0" lang="es-MX" sz="387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21" name="PlaceHolder 2"/>
          <p:cNvSpPr>
            <a:spLocks noGrp="1"/>
          </p:cNvSpPr>
          <p:nvPr>
            <p:ph type="body"/>
          </p:nvPr>
        </p:nvSpPr>
        <p:spPr>
          <a:xfrm>
            <a:off x="609480" y="1604160"/>
            <a:ext cx="5354280" cy="3977280"/>
          </a:xfrm>
          <a:prstGeom prst="rect">
            <a:avLst/>
          </a:prstGeom>
        </p:spPr>
        <p:txBody>
          <a:bodyPr lIns="0" rIns="0" tIns="0" bIns="0">
            <a:normAutofit/>
          </a:bodyPr>
          <a:p>
            <a:endParaRPr b="0" lang="es-MX" sz="3870" spc="-1" strike="noStrike">
              <a:latin typeface="Arial"/>
            </a:endParaRPr>
          </a:p>
        </p:txBody>
      </p:sp>
      <p:sp>
        <p:nvSpPr>
          <p:cNvPr id="122" name="PlaceHolder 3"/>
          <p:cNvSpPr>
            <a:spLocks noGrp="1"/>
          </p:cNvSpPr>
          <p:nvPr>
            <p:ph type="body"/>
          </p:nvPr>
        </p:nvSpPr>
        <p:spPr>
          <a:xfrm>
            <a:off x="6231960" y="1604160"/>
            <a:ext cx="5354280" cy="3977280"/>
          </a:xfrm>
          <a:prstGeom prst="rect">
            <a:avLst/>
          </a:prstGeom>
        </p:spPr>
        <p:txBody>
          <a:bodyPr lIns="0" rIns="0" tIns="0" bIns="0">
            <a:normAutofit/>
          </a:bodyPr>
          <a:p>
            <a:endParaRPr b="0" lang="es-MX" sz="387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240"/>
            <a:ext cx="10972080" cy="5306400"/>
          </a:xfrm>
          <a:prstGeom prst="rect">
            <a:avLst/>
          </a:prstGeom>
        </p:spPr>
        <p:txBody>
          <a:bodyPr lIns="0" rIns="0" tIns="0" bIns="0" anchor="ctr">
            <a:noAutofit/>
          </a:bodyPr>
          <a:p>
            <a:pPr algn="ctr"/>
            <a:endParaRPr b="0" lang="es-MX"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26"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127" name="PlaceHolder 3"/>
          <p:cNvSpPr>
            <a:spLocks noGrp="1"/>
          </p:cNvSpPr>
          <p:nvPr>
            <p:ph type="body"/>
          </p:nvPr>
        </p:nvSpPr>
        <p:spPr>
          <a:xfrm>
            <a:off x="6231960" y="1604160"/>
            <a:ext cx="5354280" cy="3977280"/>
          </a:xfrm>
          <a:prstGeom prst="rect">
            <a:avLst/>
          </a:prstGeom>
        </p:spPr>
        <p:txBody>
          <a:bodyPr lIns="0" rIns="0" tIns="0" bIns="0">
            <a:normAutofit/>
          </a:bodyPr>
          <a:p>
            <a:endParaRPr b="0" lang="es-MX" sz="3870" spc="-1" strike="noStrike">
              <a:latin typeface="Arial"/>
            </a:endParaRPr>
          </a:p>
        </p:txBody>
      </p:sp>
      <p:sp>
        <p:nvSpPr>
          <p:cNvPr id="128" name="PlaceHolder 4"/>
          <p:cNvSpPr>
            <a:spLocks noGrp="1"/>
          </p:cNvSpPr>
          <p:nvPr>
            <p:ph type="body"/>
          </p:nvPr>
        </p:nvSpPr>
        <p:spPr>
          <a:xfrm>
            <a:off x="60948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30" name="PlaceHolder 2"/>
          <p:cNvSpPr>
            <a:spLocks noGrp="1"/>
          </p:cNvSpPr>
          <p:nvPr>
            <p:ph type="body"/>
          </p:nvPr>
        </p:nvSpPr>
        <p:spPr>
          <a:xfrm>
            <a:off x="609480" y="1604160"/>
            <a:ext cx="5354280" cy="3977280"/>
          </a:xfrm>
          <a:prstGeom prst="rect">
            <a:avLst/>
          </a:prstGeom>
        </p:spPr>
        <p:txBody>
          <a:bodyPr lIns="0" rIns="0" tIns="0" bIns="0">
            <a:normAutofit/>
          </a:bodyPr>
          <a:p>
            <a:endParaRPr b="0" lang="es-MX" sz="3870" spc="-1" strike="noStrike">
              <a:latin typeface="Arial"/>
            </a:endParaRPr>
          </a:p>
        </p:txBody>
      </p:sp>
      <p:sp>
        <p:nvSpPr>
          <p:cNvPr id="131"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132" name="PlaceHolder 4"/>
          <p:cNvSpPr>
            <a:spLocks noGrp="1"/>
          </p:cNvSpPr>
          <p:nvPr>
            <p:ph type="body"/>
          </p:nvPr>
        </p:nvSpPr>
        <p:spPr>
          <a:xfrm>
            <a:off x="623196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34"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135"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136" name="PlaceHolder 4"/>
          <p:cNvSpPr>
            <a:spLocks noGrp="1"/>
          </p:cNvSpPr>
          <p:nvPr>
            <p:ph type="body"/>
          </p:nvPr>
        </p:nvSpPr>
        <p:spPr>
          <a:xfrm>
            <a:off x="609480" y="3681720"/>
            <a:ext cx="109720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38" name="PlaceHolder 2"/>
          <p:cNvSpPr>
            <a:spLocks noGrp="1"/>
          </p:cNvSpPr>
          <p:nvPr>
            <p:ph type="body"/>
          </p:nvPr>
        </p:nvSpPr>
        <p:spPr>
          <a:xfrm>
            <a:off x="609480" y="1604160"/>
            <a:ext cx="10972080" cy="1896840"/>
          </a:xfrm>
          <a:prstGeom prst="rect">
            <a:avLst/>
          </a:prstGeom>
        </p:spPr>
        <p:txBody>
          <a:bodyPr lIns="0" rIns="0" tIns="0" bIns="0">
            <a:normAutofit/>
          </a:bodyPr>
          <a:p>
            <a:endParaRPr b="0" lang="es-MX" sz="3870" spc="-1" strike="noStrike">
              <a:latin typeface="Arial"/>
            </a:endParaRPr>
          </a:p>
        </p:txBody>
      </p:sp>
      <p:sp>
        <p:nvSpPr>
          <p:cNvPr id="139" name="PlaceHolder 3"/>
          <p:cNvSpPr>
            <a:spLocks noGrp="1"/>
          </p:cNvSpPr>
          <p:nvPr>
            <p:ph type="body"/>
          </p:nvPr>
        </p:nvSpPr>
        <p:spPr>
          <a:xfrm>
            <a:off x="609480" y="3681720"/>
            <a:ext cx="109720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41"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142"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143" name="PlaceHolder 4"/>
          <p:cNvSpPr>
            <a:spLocks noGrp="1"/>
          </p:cNvSpPr>
          <p:nvPr>
            <p:ph type="body"/>
          </p:nvPr>
        </p:nvSpPr>
        <p:spPr>
          <a:xfrm>
            <a:off x="609480" y="3681720"/>
            <a:ext cx="5354280" cy="1896840"/>
          </a:xfrm>
          <a:prstGeom prst="rect">
            <a:avLst/>
          </a:prstGeom>
        </p:spPr>
        <p:txBody>
          <a:bodyPr lIns="0" rIns="0" tIns="0" bIns="0">
            <a:normAutofit/>
          </a:bodyPr>
          <a:p>
            <a:endParaRPr b="0" lang="es-MX" sz="3870" spc="-1" strike="noStrike">
              <a:latin typeface="Arial"/>
            </a:endParaRPr>
          </a:p>
        </p:txBody>
      </p:sp>
      <p:sp>
        <p:nvSpPr>
          <p:cNvPr id="144" name="PlaceHolder 5"/>
          <p:cNvSpPr>
            <a:spLocks noGrp="1"/>
          </p:cNvSpPr>
          <p:nvPr>
            <p:ph type="body"/>
          </p:nvPr>
        </p:nvSpPr>
        <p:spPr>
          <a:xfrm>
            <a:off x="623196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46" name="PlaceHolder 2"/>
          <p:cNvSpPr>
            <a:spLocks noGrp="1"/>
          </p:cNvSpPr>
          <p:nvPr>
            <p:ph type="body"/>
          </p:nvPr>
        </p:nvSpPr>
        <p:spPr>
          <a:xfrm>
            <a:off x="609480" y="1604160"/>
            <a:ext cx="3532680" cy="1896840"/>
          </a:xfrm>
          <a:prstGeom prst="rect">
            <a:avLst/>
          </a:prstGeom>
        </p:spPr>
        <p:txBody>
          <a:bodyPr lIns="0" rIns="0" tIns="0" bIns="0">
            <a:normAutofit/>
          </a:bodyPr>
          <a:p>
            <a:endParaRPr b="0" lang="es-MX" sz="3870" spc="-1" strike="noStrike">
              <a:latin typeface="Arial"/>
            </a:endParaRPr>
          </a:p>
        </p:txBody>
      </p:sp>
      <p:sp>
        <p:nvSpPr>
          <p:cNvPr id="147" name="PlaceHolder 3"/>
          <p:cNvSpPr>
            <a:spLocks noGrp="1"/>
          </p:cNvSpPr>
          <p:nvPr>
            <p:ph type="body"/>
          </p:nvPr>
        </p:nvSpPr>
        <p:spPr>
          <a:xfrm>
            <a:off x="4319280" y="1604160"/>
            <a:ext cx="3532680" cy="1896840"/>
          </a:xfrm>
          <a:prstGeom prst="rect">
            <a:avLst/>
          </a:prstGeom>
        </p:spPr>
        <p:txBody>
          <a:bodyPr lIns="0" rIns="0" tIns="0" bIns="0">
            <a:normAutofit/>
          </a:bodyPr>
          <a:p>
            <a:endParaRPr b="0" lang="es-MX" sz="3870" spc="-1" strike="noStrike">
              <a:latin typeface="Arial"/>
            </a:endParaRPr>
          </a:p>
        </p:txBody>
      </p:sp>
      <p:sp>
        <p:nvSpPr>
          <p:cNvPr id="148" name="PlaceHolder 4"/>
          <p:cNvSpPr>
            <a:spLocks noGrp="1"/>
          </p:cNvSpPr>
          <p:nvPr>
            <p:ph type="body"/>
          </p:nvPr>
        </p:nvSpPr>
        <p:spPr>
          <a:xfrm>
            <a:off x="8028720" y="1604160"/>
            <a:ext cx="3532680" cy="1896840"/>
          </a:xfrm>
          <a:prstGeom prst="rect">
            <a:avLst/>
          </a:prstGeom>
        </p:spPr>
        <p:txBody>
          <a:bodyPr lIns="0" rIns="0" tIns="0" bIns="0">
            <a:normAutofit/>
          </a:bodyPr>
          <a:p>
            <a:endParaRPr b="0" lang="es-MX" sz="3870" spc="-1" strike="noStrike">
              <a:latin typeface="Arial"/>
            </a:endParaRPr>
          </a:p>
        </p:txBody>
      </p:sp>
      <p:sp>
        <p:nvSpPr>
          <p:cNvPr id="149" name="PlaceHolder 5"/>
          <p:cNvSpPr>
            <a:spLocks noGrp="1"/>
          </p:cNvSpPr>
          <p:nvPr>
            <p:ph type="body"/>
          </p:nvPr>
        </p:nvSpPr>
        <p:spPr>
          <a:xfrm>
            <a:off x="609480" y="3681720"/>
            <a:ext cx="3532680" cy="1896840"/>
          </a:xfrm>
          <a:prstGeom prst="rect">
            <a:avLst/>
          </a:prstGeom>
        </p:spPr>
        <p:txBody>
          <a:bodyPr lIns="0" rIns="0" tIns="0" bIns="0">
            <a:normAutofit/>
          </a:bodyPr>
          <a:p>
            <a:endParaRPr b="0" lang="es-MX" sz="3870" spc="-1" strike="noStrike">
              <a:latin typeface="Arial"/>
            </a:endParaRPr>
          </a:p>
        </p:txBody>
      </p:sp>
      <p:sp>
        <p:nvSpPr>
          <p:cNvPr id="150" name="PlaceHolder 6"/>
          <p:cNvSpPr>
            <a:spLocks noGrp="1"/>
          </p:cNvSpPr>
          <p:nvPr>
            <p:ph type="body"/>
          </p:nvPr>
        </p:nvSpPr>
        <p:spPr>
          <a:xfrm>
            <a:off x="4319280" y="3681720"/>
            <a:ext cx="3532680" cy="1896840"/>
          </a:xfrm>
          <a:prstGeom prst="rect">
            <a:avLst/>
          </a:prstGeom>
        </p:spPr>
        <p:txBody>
          <a:bodyPr lIns="0" rIns="0" tIns="0" bIns="0">
            <a:normAutofit/>
          </a:bodyPr>
          <a:p>
            <a:endParaRPr b="0" lang="es-MX" sz="3870" spc="-1" strike="noStrike">
              <a:latin typeface="Arial"/>
            </a:endParaRPr>
          </a:p>
        </p:txBody>
      </p:sp>
      <p:sp>
        <p:nvSpPr>
          <p:cNvPr id="151" name="PlaceHolder 7"/>
          <p:cNvSpPr>
            <a:spLocks noGrp="1"/>
          </p:cNvSpPr>
          <p:nvPr>
            <p:ph type="body"/>
          </p:nvPr>
        </p:nvSpPr>
        <p:spPr>
          <a:xfrm>
            <a:off x="8028720" y="3681720"/>
            <a:ext cx="35326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57" name="PlaceHolder 2"/>
          <p:cNvSpPr>
            <a:spLocks noGrp="1"/>
          </p:cNvSpPr>
          <p:nvPr>
            <p:ph type="subTitle"/>
          </p:nvPr>
        </p:nvSpPr>
        <p:spPr>
          <a:xfrm>
            <a:off x="609480" y="1604160"/>
            <a:ext cx="10972080" cy="3977280"/>
          </a:xfrm>
          <a:prstGeom prst="rect">
            <a:avLst/>
          </a:prstGeom>
        </p:spPr>
        <p:txBody>
          <a:bodyPr lIns="0" rIns="0" tIns="0" bIns="0" anchor="ctr">
            <a:noAutofit/>
          </a:bodyPr>
          <a:p>
            <a:pPr algn="ctr"/>
            <a:endParaRPr b="0" lang="es-MX"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59" name="PlaceHolder 2"/>
          <p:cNvSpPr>
            <a:spLocks noGrp="1"/>
          </p:cNvSpPr>
          <p:nvPr>
            <p:ph type="body"/>
          </p:nvPr>
        </p:nvSpPr>
        <p:spPr>
          <a:xfrm>
            <a:off x="609480" y="1604160"/>
            <a:ext cx="10972080" cy="3977280"/>
          </a:xfrm>
          <a:prstGeom prst="rect">
            <a:avLst/>
          </a:prstGeom>
        </p:spPr>
        <p:txBody>
          <a:bodyPr lIns="0" rIns="0" tIns="0" bIns="0">
            <a:normAutofit/>
          </a:bodyPr>
          <a:p>
            <a:endParaRPr b="0" lang="es-MX" sz="387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61" name="PlaceHolder 2"/>
          <p:cNvSpPr>
            <a:spLocks noGrp="1"/>
          </p:cNvSpPr>
          <p:nvPr>
            <p:ph type="body"/>
          </p:nvPr>
        </p:nvSpPr>
        <p:spPr>
          <a:xfrm>
            <a:off x="609480" y="1604160"/>
            <a:ext cx="5354280" cy="3977280"/>
          </a:xfrm>
          <a:prstGeom prst="rect">
            <a:avLst/>
          </a:prstGeom>
        </p:spPr>
        <p:txBody>
          <a:bodyPr lIns="0" rIns="0" tIns="0" bIns="0">
            <a:normAutofit/>
          </a:bodyPr>
          <a:p>
            <a:endParaRPr b="0" lang="es-MX" sz="3870" spc="-1" strike="noStrike">
              <a:latin typeface="Arial"/>
            </a:endParaRPr>
          </a:p>
        </p:txBody>
      </p:sp>
      <p:sp>
        <p:nvSpPr>
          <p:cNvPr id="162" name="PlaceHolder 3"/>
          <p:cNvSpPr>
            <a:spLocks noGrp="1"/>
          </p:cNvSpPr>
          <p:nvPr>
            <p:ph type="body"/>
          </p:nvPr>
        </p:nvSpPr>
        <p:spPr>
          <a:xfrm>
            <a:off x="6231960" y="1604160"/>
            <a:ext cx="5354280" cy="3977280"/>
          </a:xfrm>
          <a:prstGeom prst="rect">
            <a:avLst/>
          </a:prstGeom>
        </p:spPr>
        <p:txBody>
          <a:bodyPr lIns="0" rIns="0" tIns="0" bIns="0">
            <a:normAutofit/>
          </a:bodyPr>
          <a:p>
            <a:endParaRPr b="0" lang="es-MX" sz="387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609480" y="273240"/>
            <a:ext cx="10972080" cy="5306400"/>
          </a:xfrm>
          <a:prstGeom prst="rect">
            <a:avLst/>
          </a:prstGeom>
        </p:spPr>
        <p:txBody>
          <a:bodyPr lIns="0" rIns="0" tIns="0" bIns="0" anchor="ctr">
            <a:noAutofit/>
          </a:bodyPr>
          <a:p>
            <a:pPr algn="ctr"/>
            <a:endParaRPr b="0" lang="es-MX"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66"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167" name="PlaceHolder 3"/>
          <p:cNvSpPr>
            <a:spLocks noGrp="1"/>
          </p:cNvSpPr>
          <p:nvPr>
            <p:ph type="body"/>
          </p:nvPr>
        </p:nvSpPr>
        <p:spPr>
          <a:xfrm>
            <a:off x="6231960" y="1604160"/>
            <a:ext cx="5354280" cy="3977280"/>
          </a:xfrm>
          <a:prstGeom prst="rect">
            <a:avLst/>
          </a:prstGeom>
        </p:spPr>
        <p:txBody>
          <a:bodyPr lIns="0" rIns="0" tIns="0" bIns="0">
            <a:normAutofit/>
          </a:bodyPr>
          <a:p>
            <a:endParaRPr b="0" lang="es-MX" sz="3870" spc="-1" strike="noStrike">
              <a:latin typeface="Arial"/>
            </a:endParaRPr>
          </a:p>
        </p:txBody>
      </p:sp>
      <p:sp>
        <p:nvSpPr>
          <p:cNvPr id="168" name="PlaceHolder 4"/>
          <p:cNvSpPr>
            <a:spLocks noGrp="1"/>
          </p:cNvSpPr>
          <p:nvPr>
            <p:ph type="body"/>
          </p:nvPr>
        </p:nvSpPr>
        <p:spPr>
          <a:xfrm>
            <a:off x="60948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70" name="PlaceHolder 2"/>
          <p:cNvSpPr>
            <a:spLocks noGrp="1"/>
          </p:cNvSpPr>
          <p:nvPr>
            <p:ph type="body"/>
          </p:nvPr>
        </p:nvSpPr>
        <p:spPr>
          <a:xfrm>
            <a:off x="609480" y="1604160"/>
            <a:ext cx="5354280" cy="3977280"/>
          </a:xfrm>
          <a:prstGeom prst="rect">
            <a:avLst/>
          </a:prstGeom>
        </p:spPr>
        <p:txBody>
          <a:bodyPr lIns="0" rIns="0" tIns="0" bIns="0">
            <a:normAutofit/>
          </a:bodyPr>
          <a:p>
            <a:endParaRPr b="0" lang="es-MX" sz="3870" spc="-1" strike="noStrike">
              <a:latin typeface="Arial"/>
            </a:endParaRPr>
          </a:p>
        </p:txBody>
      </p:sp>
      <p:sp>
        <p:nvSpPr>
          <p:cNvPr id="171"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172" name="PlaceHolder 4"/>
          <p:cNvSpPr>
            <a:spLocks noGrp="1"/>
          </p:cNvSpPr>
          <p:nvPr>
            <p:ph type="body"/>
          </p:nvPr>
        </p:nvSpPr>
        <p:spPr>
          <a:xfrm>
            <a:off x="623196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74"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175"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176" name="PlaceHolder 4"/>
          <p:cNvSpPr>
            <a:spLocks noGrp="1"/>
          </p:cNvSpPr>
          <p:nvPr>
            <p:ph type="body"/>
          </p:nvPr>
        </p:nvSpPr>
        <p:spPr>
          <a:xfrm>
            <a:off x="609480" y="3681720"/>
            <a:ext cx="109720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78" name="PlaceHolder 2"/>
          <p:cNvSpPr>
            <a:spLocks noGrp="1"/>
          </p:cNvSpPr>
          <p:nvPr>
            <p:ph type="body"/>
          </p:nvPr>
        </p:nvSpPr>
        <p:spPr>
          <a:xfrm>
            <a:off x="609480" y="1604160"/>
            <a:ext cx="10972080" cy="1896840"/>
          </a:xfrm>
          <a:prstGeom prst="rect">
            <a:avLst/>
          </a:prstGeom>
        </p:spPr>
        <p:txBody>
          <a:bodyPr lIns="0" rIns="0" tIns="0" bIns="0">
            <a:normAutofit/>
          </a:bodyPr>
          <a:p>
            <a:endParaRPr b="0" lang="es-MX" sz="3870" spc="-1" strike="noStrike">
              <a:latin typeface="Arial"/>
            </a:endParaRPr>
          </a:p>
        </p:txBody>
      </p:sp>
      <p:sp>
        <p:nvSpPr>
          <p:cNvPr id="179" name="PlaceHolder 3"/>
          <p:cNvSpPr>
            <a:spLocks noGrp="1"/>
          </p:cNvSpPr>
          <p:nvPr>
            <p:ph type="body"/>
          </p:nvPr>
        </p:nvSpPr>
        <p:spPr>
          <a:xfrm>
            <a:off x="609480" y="3681720"/>
            <a:ext cx="109720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81"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182"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183" name="PlaceHolder 4"/>
          <p:cNvSpPr>
            <a:spLocks noGrp="1"/>
          </p:cNvSpPr>
          <p:nvPr>
            <p:ph type="body"/>
          </p:nvPr>
        </p:nvSpPr>
        <p:spPr>
          <a:xfrm>
            <a:off x="609480" y="3681720"/>
            <a:ext cx="5354280" cy="1896840"/>
          </a:xfrm>
          <a:prstGeom prst="rect">
            <a:avLst/>
          </a:prstGeom>
        </p:spPr>
        <p:txBody>
          <a:bodyPr lIns="0" rIns="0" tIns="0" bIns="0">
            <a:normAutofit/>
          </a:bodyPr>
          <a:p>
            <a:endParaRPr b="0" lang="es-MX" sz="3870" spc="-1" strike="noStrike">
              <a:latin typeface="Arial"/>
            </a:endParaRPr>
          </a:p>
        </p:txBody>
      </p:sp>
      <p:sp>
        <p:nvSpPr>
          <p:cNvPr id="184" name="PlaceHolder 5"/>
          <p:cNvSpPr>
            <a:spLocks noGrp="1"/>
          </p:cNvSpPr>
          <p:nvPr>
            <p:ph type="body"/>
          </p:nvPr>
        </p:nvSpPr>
        <p:spPr>
          <a:xfrm>
            <a:off x="623196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240"/>
            <a:ext cx="10972080" cy="5306400"/>
          </a:xfrm>
          <a:prstGeom prst="rect">
            <a:avLst/>
          </a:prstGeom>
        </p:spPr>
        <p:txBody>
          <a:bodyPr lIns="0" rIns="0" tIns="0" bIns="0" anchor="ctr">
            <a:noAutofit/>
          </a:bodyPr>
          <a:p>
            <a:pPr algn="ctr"/>
            <a:endParaRPr b="0" lang="es-MX"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86" name="PlaceHolder 2"/>
          <p:cNvSpPr>
            <a:spLocks noGrp="1"/>
          </p:cNvSpPr>
          <p:nvPr>
            <p:ph type="body"/>
          </p:nvPr>
        </p:nvSpPr>
        <p:spPr>
          <a:xfrm>
            <a:off x="609480" y="1604160"/>
            <a:ext cx="3532680" cy="1896840"/>
          </a:xfrm>
          <a:prstGeom prst="rect">
            <a:avLst/>
          </a:prstGeom>
        </p:spPr>
        <p:txBody>
          <a:bodyPr lIns="0" rIns="0" tIns="0" bIns="0">
            <a:normAutofit/>
          </a:bodyPr>
          <a:p>
            <a:endParaRPr b="0" lang="es-MX" sz="3870" spc="-1" strike="noStrike">
              <a:latin typeface="Arial"/>
            </a:endParaRPr>
          </a:p>
        </p:txBody>
      </p:sp>
      <p:sp>
        <p:nvSpPr>
          <p:cNvPr id="187" name="PlaceHolder 3"/>
          <p:cNvSpPr>
            <a:spLocks noGrp="1"/>
          </p:cNvSpPr>
          <p:nvPr>
            <p:ph type="body"/>
          </p:nvPr>
        </p:nvSpPr>
        <p:spPr>
          <a:xfrm>
            <a:off x="4319280" y="1604160"/>
            <a:ext cx="3532680" cy="1896840"/>
          </a:xfrm>
          <a:prstGeom prst="rect">
            <a:avLst/>
          </a:prstGeom>
        </p:spPr>
        <p:txBody>
          <a:bodyPr lIns="0" rIns="0" tIns="0" bIns="0">
            <a:normAutofit/>
          </a:bodyPr>
          <a:p>
            <a:endParaRPr b="0" lang="es-MX" sz="3870" spc="-1" strike="noStrike">
              <a:latin typeface="Arial"/>
            </a:endParaRPr>
          </a:p>
        </p:txBody>
      </p:sp>
      <p:sp>
        <p:nvSpPr>
          <p:cNvPr id="188" name="PlaceHolder 4"/>
          <p:cNvSpPr>
            <a:spLocks noGrp="1"/>
          </p:cNvSpPr>
          <p:nvPr>
            <p:ph type="body"/>
          </p:nvPr>
        </p:nvSpPr>
        <p:spPr>
          <a:xfrm>
            <a:off x="8028720" y="1604160"/>
            <a:ext cx="3532680" cy="1896840"/>
          </a:xfrm>
          <a:prstGeom prst="rect">
            <a:avLst/>
          </a:prstGeom>
        </p:spPr>
        <p:txBody>
          <a:bodyPr lIns="0" rIns="0" tIns="0" bIns="0">
            <a:normAutofit/>
          </a:bodyPr>
          <a:p>
            <a:endParaRPr b="0" lang="es-MX" sz="3870" spc="-1" strike="noStrike">
              <a:latin typeface="Arial"/>
            </a:endParaRPr>
          </a:p>
        </p:txBody>
      </p:sp>
      <p:sp>
        <p:nvSpPr>
          <p:cNvPr id="189" name="PlaceHolder 5"/>
          <p:cNvSpPr>
            <a:spLocks noGrp="1"/>
          </p:cNvSpPr>
          <p:nvPr>
            <p:ph type="body"/>
          </p:nvPr>
        </p:nvSpPr>
        <p:spPr>
          <a:xfrm>
            <a:off x="609480" y="3681720"/>
            <a:ext cx="3532680" cy="1896840"/>
          </a:xfrm>
          <a:prstGeom prst="rect">
            <a:avLst/>
          </a:prstGeom>
        </p:spPr>
        <p:txBody>
          <a:bodyPr lIns="0" rIns="0" tIns="0" bIns="0">
            <a:normAutofit/>
          </a:bodyPr>
          <a:p>
            <a:endParaRPr b="0" lang="es-MX" sz="3870" spc="-1" strike="noStrike">
              <a:latin typeface="Arial"/>
            </a:endParaRPr>
          </a:p>
        </p:txBody>
      </p:sp>
      <p:sp>
        <p:nvSpPr>
          <p:cNvPr id="190" name="PlaceHolder 6"/>
          <p:cNvSpPr>
            <a:spLocks noGrp="1"/>
          </p:cNvSpPr>
          <p:nvPr>
            <p:ph type="body"/>
          </p:nvPr>
        </p:nvSpPr>
        <p:spPr>
          <a:xfrm>
            <a:off x="4319280" y="3681720"/>
            <a:ext cx="3532680" cy="1896840"/>
          </a:xfrm>
          <a:prstGeom prst="rect">
            <a:avLst/>
          </a:prstGeom>
        </p:spPr>
        <p:txBody>
          <a:bodyPr lIns="0" rIns="0" tIns="0" bIns="0">
            <a:normAutofit/>
          </a:bodyPr>
          <a:p>
            <a:endParaRPr b="0" lang="es-MX" sz="3870" spc="-1" strike="noStrike">
              <a:latin typeface="Arial"/>
            </a:endParaRPr>
          </a:p>
        </p:txBody>
      </p:sp>
      <p:sp>
        <p:nvSpPr>
          <p:cNvPr id="191" name="PlaceHolder 7"/>
          <p:cNvSpPr>
            <a:spLocks noGrp="1"/>
          </p:cNvSpPr>
          <p:nvPr>
            <p:ph type="body"/>
          </p:nvPr>
        </p:nvSpPr>
        <p:spPr>
          <a:xfrm>
            <a:off x="8028720" y="3681720"/>
            <a:ext cx="35326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97" name="PlaceHolder 2"/>
          <p:cNvSpPr>
            <a:spLocks noGrp="1"/>
          </p:cNvSpPr>
          <p:nvPr>
            <p:ph type="subTitle"/>
          </p:nvPr>
        </p:nvSpPr>
        <p:spPr>
          <a:xfrm>
            <a:off x="609480" y="1604160"/>
            <a:ext cx="10972080" cy="3977280"/>
          </a:xfrm>
          <a:prstGeom prst="rect">
            <a:avLst/>
          </a:prstGeom>
        </p:spPr>
        <p:txBody>
          <a:bodyPr lIns="0" rIns="0" tIns="0" bIns="0" anchor="ctr">
            <a:noAutofit/>
          </a:bodyPr>
          <a:p>
            <a:pPr algn="ctr"/>
            <a:endParaRPr b="0" lang="es-MX"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99" name="PlaceHolder 2"/>
          <p:cNvSpPr>
            <a:spLocks noGrp="1"/>
          </p:cNvSpPr>
          <p:nvPr>
            <p:ph type="body"/>
          </p:nvPr>
        </p:nvSpPr>
        <p:spPr>
          <a:xfrm>
            <a:off x="609480" y="1604160"/>
            <a:ext cx="10972080" cy="3977280"/>
          </a:xfrm>
          <a:prstGeom prst="rect">
            <a:avLst/>
          </a:prstGeom>
        </p:spPr>
        <p:txBody>
          <a:bodyPr lIns="0" rIns="0" tIns="0" bIns="0">
            <a:normAutofit/>
          </a:bodyPr>
          <a:p>
            <a:endParaRPr b="0" lang="es-MX" sz="387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201" name="PlaceHolder 2"/>
          <p:cNvSpPr>
            <a:spLocks noGrp="1"/>
          </p:cNvSpPr>
          <p:nvPr>
            <p:ph type="body"/>
          </p:nvPr>
        </p:nvSpPr>
        <p:spPr>
          <a:xfrm>
            <a:off x="609480" y="1604160"/>
            <a:ext cx="5354280" cy="3977280"/>
          </a:xfrm>
          <a:prstGeom prst="rect">
            <a:avLst/>
          </a:prstGeom>
        </p:spPr>
        <p:txBody>
          <a:bodyPr lIns="0" rIns="0" tIns="0" bIns="0">
            <a:normAutofit/>
          </a:bodyPr>
          <a:p>
            <a:endParaRPr b="0" lang="es-MX" sz="3870" spc="-1" strike="noStrike">
              <a:latin typeface="Arial"/>
            </a:endParaRPr>
          </a:p>
        </p:txBody>
      </p:sp>
      <p:sp>
        <p:nvSpPr>
          <p:cNvPr id="202" name="PlaceHolder 3"/>
          <p:cNvSpPr>
            <a:spLocks noGrp="1"/>
          </p:cNvSpPr>
          <p:nvPr>
            <p:ph type="body"/>
          </p:nvPr>
        </p:nvSpPr>
        <p:spPr>
          <a:xfrm>
            <a:off x="6231960" y="1604160"/>
            <a:ext cx="5354280" cy="3977280"/>
          </a:xfrm>
          <a:prstGeom prst="rect">
            <a:avLst/>
          </a:prstGeom>
        </p:spPr>
        <p:txBody>
          <a:bodyPr lIns="0" rIns="0" tIns="0" bIns="0">
            <a:normAutofit/>
          </a:bodyPr>
          <a:p>
            <a:endParaRPr b="0" lang="es-MX" sz="387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4" name="PlaceHolder 1"/>
          <p:cNvSpPr>
            <a:spLocks noGrp="1"/>
          </p:cNvSpPr>
          <p:nvPr>
            <p:ph type="subTitle"/>
          </p:nvPr>
        </p:nvSpPr>
        <p:spPr>
          <a:xfrm>
            <a:off x="609480" y="273240"/>
            <a:ext cx="10972080" cy="5306400"/>
          </a:xfrm>
          <a:prstGeom prst="rect">
            <a:avLst/>
          </a:prstGeom>
        </p:spPr>
        <p:txBody>
          <a:bodyPr lIns="0" rIns="0" tIns="0" bIns="0" anchor="ctr">
            <a:noAutofit/>
          </a:bodyPr>
          <a:p>
            <a:pPr algn="ctr"/>
            <a:endParaRPr b="0" lang="es-MX"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206"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207" name="PlaceHolder 3"/>
          <p:cNvSpPr>
            <a:spLocks noGrp="1"/>
          </p:cNvSpPr>
          <p:nvPr>
            <p:ph type="body"/>
          </p:nvPr>
        </p:nvSpPr>
        <p:spPr>
          <a:xfrm>
            <a:off x="6231960" y="1604160"/>
            <a:ext cx="5354280" cy="3977280"/>
          </a:xfrm>
          <a:prstGeom prst="rect">
            <a:avLst/>
          </a:prstGeom>
        </p:spPr>
        <p:txBody>
          <a:bodyPr lIns="0" rIns="0" tIns="0" bIns="0">
            <a:normAutofit/>
          </a:bodyPr>
          <a:p>
            <a:endParaRPr b="0" lang="es-MX" sz="3870" spc="-1" strike="noStrike">
              <a:latin typeface="Arial"/>
            </a:endParaRPr>
          </a:p>
        </p:txBody>
      </p:sp>
      <p:sp>
        <p:nvSpPr>
          <p:cNvPr id="208" name="PlaceHolder 4"/>
          <p:cNvSpPr>
            <a:spLocks noGrp="1"/>
          </p:cNvSpPr>
          <p:nvPr>
            <p:ph type="body"/>
          </p:nvPr>
        </p:nvSpPr>
        <p:spPr>
          <a:xfrm>
            <a:off x="60948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210" name="PlaceHolder 2"/>
          <p:cNvSpPr>
            <a:spLocks noGrp="1"/>
          </p:cNvSpPr>
          <p:nvPr>
            <p:ph type="body"/>
          </p:nvPr>
        </p:nvSpPr>
        <p:spPr>
          <a:xfrm>
            <a:off x="609480" y="1604160"/>
            <a:ext cx="5354280" cy="3977280"/>
          </a:xfrm>
          <a:prstGeom prst="rect">
            <a:avLst/>
          </a:prstGeom>
        </p:spPr>
        <p:txBody>
          <a:bodyPr lIns="0" rIns="0" tIns="0" bIns="0">
            <a:normAutofit/>
          </a:bodyPr>
          <a:p>
            <a:endParaRPr b="0" lang="es-MX" sz="3870" spc="-1" strike="noStrike">
              <a:latin typeface="Arial"/>
            </a:endParaRPr>
          </a:p>
        </p:txBody>
      </p:sp>
      <p:sp>
        <p:nvSpPr>
          <p:cNvPr id="211"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212" name="PlaceHolder 4"/>
          <p:cNvSpPr>
            <a:spLocks noGrp="1"/>
          </p:cNvSpPr>
          <p:nvPr>
            <p:ph type="body"/>
          </p:nvPr>
        </p:nvSpPr>
        <p:spPr>
          <a:xfrm>
            <a:off x="623196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214"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215"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216" name="PlaceHolder 4"/>
          <p:cNvSpPr>
            <a:spLocks noGrp="1"/>
          </p:cNvSpPr>
          <p:nvPr>
            <p:ph type="body"/>
          </p:nvPr>
        </p:nvSpPr>
        <p:spPr>
          <a:xfrm>
            <a:off x="609480" y="3681720"/>
            <a:ext cx="109720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2"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13" name="PlaceHolder 3"/>
          <p:cNvSpPr>
            <a:spLocks noGrp="1"/>
          </p:cNvSpPr>
          <p:nvPr>
            <p:ph type="body"/>
          </p:nvPr>
        </p:nvSpPr>
        <p:spPr>
          <a:xfrm>
            <a:off x="6231960" y="1604160"/>
            <a:ext cx="5354280" cy="3977280"/>
          </a:xfrm>
          <a:prstGeom prst="rect">
            <a:avLst/>
          </a:prstGeom>
        </p:spPr>
        <p:txBody>
          <a:bodyPr lIns="0" rIns="0" tIns="0" bIns="0">
            <a:normAutofit/>
          </a:bodyPr>
          <a:p>
            <a:endParaRPr b="0" lang="es-MX" sz="3870" spc="-1" strike="noStrike">
              <a:latin typeface="Arial"/>
            </a:endParaRPr>
          </a:p>
        </p:txBody>
      </p:sp>
      <p:sp>
        <p:nvSpPr>
          <p:cNvPr id="14" name="PlaceHolder 4"/>
          <p:cNvSpPr>
            <a:spLocks noGrp="1"/>
          </p:cNvSpPr>
          <p:nvPr>
            <p:ph type="body"/>
          </p:nvPr>
        </p:nvSpPr>
        <p:spPr>
          <a:xfrm>
            <a:off x="60948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218" name="PlaceHolder 2"/>
          <p:cNvSpPr>
            <a:spLocks noGrp="1"/>
          </p:cNvSpPr>
          <p:nvPr>
            <p:ph type="body"/>
          </p:nvPr>
        </p:nvSpPr>
        <p:spPr>
          <a:xfrm>
            <a:off x="609480" y="1604160"/>
            <a:ext cx="10972080" cy="1896840"/>
          </a:xfrm>
          <a:prstGeom prst="rect">
            <a:avLst/>
          </a:prstGeom>
        </p:spPr>
        <p:txBody>
          <a:bodyPr lIns="0" rIns="0" tIns="0" bIns="0">
            <a:normAutofit/>
          </a:bodyPr>
          <a:p>
            <a:endParaRPr b="0" lang="es-MX" sz="3870" spc="-1" strike="noStrike">
              <a:latin typeface="Arial"/>
            </a:endParaRPr>
          </a:p>
        </p:txBody>
      </p:sp>
      <p:sp>
        <p:nvSpPr>
          <p:cNvPr id="219" name="PlaceHolder 3"/>
          <p:cNvSpPr>
            <a:spLocks noGrp="1"/>
          </p:cNvSpPr>
          <p:nvPr>
            <p:ph type="body"/>
          </p:nvPr>
        </p:nvSpPr>
        <p:spPr>
          <a:xfrm>
            <a:off x="609480" y="3681720"/>
            <a:ext cx="109720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221"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222"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223" name="PlaceHolder 4"/>
          <p:cNvSpPr>
            <a:spLocks noGrp="1"/>
          </p:cNvSpPr>
          <p:nvPr>
            <p:ph type="body"/>
          </p:nvPr>
        </p:nvSpPr>
        <p:spPr>
          <a:xfrm>
            <a:off x="609480" y="3681720"/>
            <a:ext cx="5354280" cy="1896840"/>
          </a:xfrm>
          <a:prstGeom prst="rect">
            <a:avLst/>
          </a:prstGeom>
        </p:spPr>
        <p:txBody>
          <a:bodyPr lIns="0" rIns="0" tIns="0" bIns="0">
            <a:normAutofit/>
          </a:bodyPr>
          <a:p>
            <a:endParaRPr b="0" lang="es-MX" sz="3870" spc="-1" strike="noStrike">
              <a:latin typeface="Arial"/>
            </a:endParaRPr>
          </a:p>
        </p:txBody>
      </p:sp>
      <p:sp>
        <p:nvSpPr>
          <p:cNvPr id="224" name="PlaceHolder 5"/>
          <p:cNvSpPr>
            <a:spLocks noGrp="1"/>
          </p:cNvSpPr>
          <p:nvPr>
            <p:ph type="body"/>
          </p:nvPr>
        </p:nvSpPr>
        <p:spPr>
          <a:xfrm>
            <a:off x="623196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226" name="PlaceHolder 2"/>
          <p:cNvSpPr>
            <a:spLocks noGrp="1"/>
          </p:cNvSpPr>
          <p:nvPr>
            <p:ph type="body"/>
          </p:nvPr>
        </p:nvSpPr>
        <p:spPr>
          <a:xfrm>
            <a:off x="609480" y="1604160"/>
            <a:ext cx="3532680" cy="1896840"/>
          </a:xfrm>
          <a:prstGeom prst="rect">
            <a:avLst/>
          </a:prstGeom>
        </p:spPr>
        <p:txBody>
          <a:bodyPr lIns="0" rIns="0" tIns="0" bIns="0">
            <a:normAutofit/>
          </a:bodyPr>
          <a:p>
            <a:endParaRPr b="0" lang="es-MX" sz="3870" spc="-1" strike="noStrike">
              <a:latin typeface="Arial"/>
            </a:endParaRPr>
          </a:p>
        </p:txBody>
      </p:sp>
      <p:sp>
        <p:nvSpPr>
          <p:cNvPr id="227" name="PlaceHolder 3"/>
          <p:cNvSpPr>
            <a:spLocks noGrp="1"/>
          </p:cNvSpPr>
          <p:nvPr>
            <p:ph type="body"/>
          </p:nvPr>
        </p:nvSpPr>
        <p:spPr>
          <a:xfrm>
            <a:off x="4319280" y="1604160"/>
            <a:ext cx="3532680" cy="1896840"/>
          </a:xfrm>
          <a:prstGeom prst="rect">
            <a:avLst/>
          </a:prstGeom>
        </p:spPr>
        <p:txBody>
          <a:bodyPr lIns="0" rIns="0" tIns="0" bIns="0">
            <a:normAutofit/>
          </a:bodyPr>
          <a:p>
            <a:endParaRPr b="0" lang="es-MX" sz="3870" spc="-1" strike="noStrike">
              <a:latin typeface="Arial"/>
            </a:endParaRPr>
          </a:p>
        </p:txBody>
      </p:sp>
      <p:sp>
        <p:nvSpPr>
          <p:cNvPr id="228" name="PlaceHolder 4"/>
          <p:cNvSpPr>
            <a:spLocks noGrp="1"/>
          </p:cNvSpPr>
          <p:nvPr>
            <p:ph type="body"/>
          </p:nvPr>
        </p:nvSpPr>
        <p:spPr>
          <a:xfrm>
            <a:off x="8028720" y="1604160"/>
            <a:ext cx="3532680" cy="1896840"/>
          </a:xfrm>
          <a:prstGeom prst="rect">
            <a:avLst/>
          </a:prstGeom>
        </p:spPr>
        <p:txBody>
          <a:bodyPr lIns="0" rIns="0" tIns="0" bIns="0">
            <a:normAutofit/>
          </a:bodyPr>
          <a:p>
            <a:endParaRPr b="0" lang="es-MX" sz="3870" spc="-1" strike="noStrike">
              <a:latin typeface="Arial"/>
            </a:endParaRPr>
          </a:p>
        </p:txBody>
      </p:sp>
      <p:sp>
        <p:nvSpPr>
          <p:cNvPr id="229" name="PlaceHolder 5"/>
          <p:cNvSpPr>
            <a:spLocks noGrp="1"/>
          </p:cNvSpPr>
          <p:nvPr>
            <p:ph type="body"/>
          </p:nvPr>
        </p:nvSpPr>
        <p:spPr>
          <a:xfrm>
            <a:off x="609480" y="3681720"/>
            <a:ext cx="3532680" cy="1896840"/>
          </a:xfrm>
          <a:prstGeom prst="rect">
            <a:avLst/>
          </a:prstGeom>
        </p:spPr>
        <p:txBody>
          <a:bodyPr lIns="0" rIns="0" tIns="0" bIns="0">
            <a:normAutofit/>
          </a:bodyPr>
          <a:p>
            <a:endParaRPr b="0" lang="es-MX" sz="3870" spc="-1" strike="noStrike">
              <a:latin typeface="Arial"/>
            </a:endParaRPr>
          </a:p>
        </p:txBody>
      </p:sp>
      <p:sp>
        <p:nvSpPr>
          <p:cNvPr id="230" name="PlaceHolder 6"/>
          <p:cNvSpPr>
            <a:spLocks noGrp="1"/>
          </p:cNvSpPr>
          <p:nvPr>
            <p:ph type="body"/>
          </p:nvPr>
        </p:nvSpPr>
        <p:spPr>
          <a:xfrm>
            <a:off x="4319280" y="3681720"/>
            <a:ext cx="3532680" cy="1896840"/>
          </a:xfrm>
          <a:prstGeom prst="rect">
            <a:avLst/>
          </a:prstGeom>
        </p:spPr>
        <p:txBody>
          <a:bodyPr lIns="0" rIns="0" tIns="0" bIns="0">
            <a:normAutofit/>
          </a:bodyPr>
          <a:p>
            <a:endParaRPr b="0" lang="es-MX" sz="3870" spc="-1" strike="noStrike">
              <a:latin typeface="Arial"/>
            </a:endParaRPr>
          </a:p>
        </p:txBody>
      </p:sp>
      <p:sp>
        <p:nvSpPr>
          <p:cNvPr id="231" name="PlaceHolder 7"/>
          <p:cNvSpPr>
            <a:spLocks noGrp="1"/>
          </p:cNvSpPr>
          <p:nvPr>
            <p:ph type="body"/>
          </p:nvPr>
        </p:nvSpPr>
        <p:spPr>
          <a:xfrm>
            <a:off x="8028720" y="3681720"/>
            <a:ext cx="35326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16" name="PlaceHolder 2"/>
          <p:cNvSpPr>
            <a:spLocks noGrp="1"/>
          </p:cNvSpPr>
          <p:nvPr>
            <p:ph type="body"/>
          </p:nvPr>
        </p:nvSpPr>
        <p:spPr>
          <a:xfrm>
            <a:off x="609480" y="1604160"/>
            <a:ext cx="5354280" cy="3977280"/>
          </a:xfrm>
          <a:prstGeom prst="rect">
            <a:avLst/>
          </a:prstGeom>
        </p:spPr>
        <p:txBody>
          <a:bodyPr lIns="0" rIns="0" tIns="0" bIns="0">
            <a:normAutofit/>
          </a:bodyPr>
          <a:p>
            <a:endParaRPr b="0" lang="es-MX" sz="3870" spc="-1" strike="noStrike">
              <a:latin typeface="Arial"/>
            </a:endParaRPr>
          </a:p>
        </p:txBody>
      </p:sp>
      <p:sp>
        <p:nvSpPr>
          <p:cNvPr id="17"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18" name="PlaceHolder 4"/>
          <p:cNvSpPr>
            <a:spLocks noGrp="1"/>
          </p:cNvSpPr>
          <p:nvPr>
            <p:ph type="body"/>
          </p:nvPr>
        </p:nvSpPr>
        <p:spPr>
          <a:xfrm>
            <a:off x="6231960" y="3681720"/>
            <a:ext cx="5354280" cy="1896840"/>
          </a:xfrm>
          <a:prstGeom prst="rect">
            <a:avLst/>
          </a:prstGeom>
        </p:spPr>
        <p:txBody>
          <a:bodyPr lIns="0" rIns="0" tIns="0" bIns="0">
            <a:normAutofit/>
          </a:bodyPr>
          <a:p>
            <a:endParaRPr b="0" lang="es-MX" sz="387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endParaRPr b="0" lang="es-MX" sz="5000" spc="-1" strike="noStrike">
              <a:latin typeface="Arial"/>
            </a:endParaRPr>
          </a:p>
        </p:txBody>
      </p:sp>
      <p:sp>
        <p:nvSpPr>
          <p:cNvPr id="20" name="PlaceHolder 2"/>
          <p:cNvSpPr>
            <a:spLocks noGrp="1"/>
          </p:cNvSpPr>
          <p:nvPr>
            <p:ph type="body"/>
          </p:nvPr>
        </p:nvSpPr>
        <p:spPr>
          <a:xfrm>
            <a:off x="609480" y="1604160"/>
            <a:ext cx="5354280" cy="1896840"/>
          </a:xfrm>
          <a:prstGeom prst="rect">
            <a:avLst/>
          </a:prstGeom>
        </p:spPr>
        <p:txBody>
          <a:bodyPr lIns="0" rIns="0" tIns="0" bIns="0">
            <a:normAutofit/>
          </a:bodyPr>
          <a:p>
            <a:endParaRPr b="0" lang="es-MX" sz="3870" spc="-1" strike="noStrike">
              <a:latin typeface="Arial"/>
            </a:endParaRPr>
          </a:p>
        </p:txBody>
      </p:sp>
      <p:sp>
        <p:nvSpPr>
          <p:cNvPr id="21" name="PlaceHolder 3"/>
          <p:cNvSpPr>
            <a:spLocks noGrp="1"/>
          </p:cNvSpPr>
          <p:nvPr>
            <p:ph type="body"/>
          </p:nvPr>
        </p:nvSpPr>
        <p:spPr>
          <a:xfrm>
            <a:off x="6231960" y="1604160"/>
            <a:ext cx="5354280" cy="1896840"/>
          </a:xfrm>
          <a:prstGeom prst="rect">
            <a:avLst/>
          </a:prstGeom>
        </p:spPr>
        <p:txBody>
          <a:bodyPr lIns="0" rIns="0" tIns="0" bIns="0">
            <a:normAutofit/>
          </a:bodyPr>
          <a:p>
            <a:endParaRPr b="0" lang="es-MX" sz="3870" spc="-1" strike="noStrike">
              <a:latin typeface="Arial"/>
            </a:endParaRPr>
          </a:p>
        </p:txBody>
      </p:sp>
      <p:sp>
        <p:nvSpPr>
          <p:cNvPr id="22" name="PlaceHolder 4"/>
          <p:cNvSpPr>
            <a:spLocks noGrp="1"/>
          </p:cNvSpPr>
          <p:nvPr>
            <p:ph type="body"/>
          </p:nvPr>
        </p:nvSpPr>
        <p:spPr>
          <a:xfrm>
            <a:off x="609480" y="3681720"/>
            <a:ext cx="10972080" cy="1896840"/>
          </a:xfrm>
          <a:prstGeom prst="rect">
            <a:avLst/>
          </a:prstGeom>
        </p:spPr>
        <p:txBody>
          <a:bodyPr lIns="0" rIns="0" tIns="0" bIns="0">
            <a:normAutofit/>
          </a:bodyPr>
          <a:p>
            <a:endParaRPr b="0" lang="es-MX" sz="387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2.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s-MX" sz="4400" spc="-1" strike="noStrike">
                <a:latin typeface="Arial"/>
              </a:rPr>
              <a:t>Click to edit the title text format</a:t>
            </a:r>
            <a:endParaRPr b="0" lang="es-MX"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MX" sz="3200" spc="-1" strike="noStrike">
                <a:latin typeface="Arial"/>
              </a:rPr>
              <a:t>Click to edit the outline text format</a:t>
            </a:r>
            <a:endParaRPr b="0" lang="es-MX" sz="3200" spc="-1" strike="noStrike">
              <a:latin typeface="Arial"/>
            </a:endParaRPr>
          </a:p>
          <a:p>
            <a:pPr lvl="1" marL="864000" indent="-324000">
              <a:spcBef>
                <a:spcPts val="1134"/>
              </a:spcBef>
              <a:buClr>
                <a:srgbClr val="000000"/>
              </a:buClr>
              <a:buSzPct val="75000"/>
              <a:buFont typeface="Symbol" charset="2"/>
              <a:buChar char=""/>
            </a:pPr>
            <a:r>
              <a:rPr b="0" lang="es-MX" sz="2800" spc="-1" strike="noStrike">
                <a:latin typeface="Arial"/>
              </a:rPr>
              <a:t>Second Outline Level</a:t>
            </a:r>
            <a:endParaRPr b="0" lang="es-MX" sz="2800" spc="-1" strike="noStrike">
              <a:latin typeface="Arial"/>
            </a:endParaRPr>
          </a:p>
          <a:p>
            <a:pPr lvl="2" marL="1296000" indent="-288000">
              <a:spcBef>
                <a:spcPts val="850"/>
              </a:spcBef>
              <a:buClr>
                <a:srgbClr val="000000"/>
              </a:buClr>
              <a:buSzPct val="45000"/>
              <a:buFont typeface="Wingdings" charset="2"/>
              <a:buChar char=""/>
            </a:pPr>
            <a:r>
              <a:rPr b="0" lang="es-MX" sz="2400" spc="-1" strike="noStrike">
                <a:latin typeface="Arial"/>
              </a:rPr>
              <a:t>Third Outline Level</a:t>
            </a:r>
            <a:endParaRPr b="0" lang="es-MX" sz="2400" spc="-1" strike="noStrike">
              <a:latin typeface="Arial"/>
            </a:endParaRPr>
          </a:p>
          <a:p>
            <a:pPr lvl="3" marL="1728000" indent="-216000">
              <a:spcBef>
                <a:spcPts val="567"/>
              </a:spcBef>
              <a:buClr>
                <a:srgbClr val="000000"/>
              </a:buClr>
              <a:buSzPct val="75000"/>
              <a:buFont typeface="Symbol" charset="2"/>
              <a:buChar char=""/>
            </a:pPr>
            <a:r>
              <a:rPr b="0" lang="es-MX" sz="2000" spc="-1" strike="noStrike">
                <a:latin typeface="Arial"/>
              </a:rPr>
              <a:t>Fourth Outline Level</a:t>
            </a:r>
            <a:endParaRPr b="0" lang="es-MX" sz="2000" spc="-1" strike="noStrike">
              <a:latin typeface="Arial"/>
            </a:endParaRPr>
          </a:p>
          <a:p>
            <a:pPr lvl="4" marL="2160000" indent="-216000">
              <a:spcBef>
                <a:spcPts val="283"/>
              </a:spcBef>
              <a:buClr>
                <a:srgbClr val="000000"/>
              </a:buClr>
              <a:buSzPct val="45000"/>
              <a:buFont typeface="Wingdings" charset="2"/>
              <a:buChar char=""/>
            </a:pPr>
            <a:r>
              <a:rPr b="0" lang="es-MX" sz="2000" spc="-1" strike="noStrike">
                <a:latin typeface="Arial"/>
              </a:rPr>
              <a:t>Fifth Outline Level</a:t>
            </a:r>
            <a:endParaRPr b="0" lang="es-MX" sz="2000" spc="-1" strike="noStrike">
              <a:latin typeface="Arial"/>
            </a:endParaRPr>
          </a:p>
          <a:p>
            <a:pPr lvl="5" marL="2592000" indent="-216000">
              <a:spcBef>
                <a:spcPts val="283"/>
              </a:spcBef>
              <a:buClr>
                <a:srgbClr val="000000"/>
              </a:buClr>
              <a:buSzPct val="45000"/>
              <a:buFont typeface="Wingdings" charset="2"/>
              <a:buChar char=""/>
            </a:pPr>
            <a:r>
              <a:rPr b="0" lang="es-MX" sz="2000" spc="-1" strike="noStrike">
                <a:latin typeface="Arial"/>
              </a:rPr>
              <a:t>Sixth Outline Level</a:t>
            </a:r>
            <a:endParaRPr b="0" lang="es-MX" sz="2000" spc="-1" strike="noStrike">
              <a:latin typeface="Arial"/>
            </a:endParaRPr>
          </a:p>
          <a:p>
            <a:pPr lvl="6" marL="3024000" indent="-216000">
              <a:spcBef>
                <a:spcPts val="283"/>
              </a:spcBef>
              <a:buClr>
                <a:srgbClr val="000000"/>
              </a:buClr>
              <a:buSzPct val="45000"/>
              <a:buFont typeface="Wingdings" charset="2"/>
              <a:buChar char=""/>
            </a:pPr>
            <a:r>
              <a:rPr b="0" lang="es-MX" sz="2000" spc="-1" strike="noStrike">
                <a:latin typeface="Arial"/>
              </a:rPr>
              <a:t>Seventh Outline Level</a:t>
            </a:r>
            <a:endParaRPr b="0" lang="es-MX"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r>
              <a:rPr b="0" lang="es-MX" sz="5000" spc="-1" strike="noStrike">
                <a:latin typeface="Arial"/>
              </a:rPr>
              <a:t>Click to edit the title text format</a:t>
            </a:r>
            <a:endParaRPr b="0" lang="es-MX" sz="5000" spc="-1" strike="noStrike">
              <a:latin typeface="Arial"/>
            </a:endParaRPr>
          </a:p>
        </p:txBody>
      </p:sp>
      <p:sp>
        <p:nvSpPr>
          <p:cNvPr id="39" name="PlaceHolder 2"/>
          <p:cNvSpPr>
            <a:spLocks noGrp="1"/>
          </p:cNvSpPr>
          <p:nvPr>
            <p:ph type="body"/>
          </p:nvPr>
        </p:nvSpPr>
        <p:spPr>
          <a:xfrm>
            <a:off x="609480" y="1604160"/>
            <a:ext cx="10972080" cy="397728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s-MX" sz="3870" spc="-1" strike="noStrike">
                <a:latin typeface="Arial"/>
              </a:rPr>
              <a:t>Click to edit the outline text format</a:t>
            </a:r>
            <a:endParaRPr b="0" lang="es-MX" sz="3870" spc="-1" strike="noStrike">
              <a:latin typeface="Arial"/>
            </a:endParaRPr>
          </a:p>
          <a:p>
            <a:pPr lvl="1" marL="864000" indent="-324000">
              <a:spcBef>
                <a:spcPts val="1369"/>
              </a:spcBef>
              <a:buClr>
                <a:srgbClr val="000000"/>
              </a:buClr>
              <a:buSzPct val="75000"/>
              <a:buFont typeface="Symbol" charset="2"/>
              <a:buChar char=""/>
            </a:pPr>
            <a:r>
              <a:rPr b="0" lang="es-MX" sz="3390" spc="-1" strike="noStrike">
                <a:latin typeface="Arial"/>
              </a:rPr>
              <a:t>Second Outline Level</a:t>
            </a:r>
            <a:endParaRPr b="0" lang="es-MX" sz="3390" spc="-1" strike="noStrike">
              <a:latin typeface="Arial"/>
            </a:endParaRPr>
          </a:p>
          <a:p>
            <a:pPr lvl="2" marL="1296000" indent="-288000">
              <a:spcBef>
                <a:spcPts val="1026"/>
              </a:spcBef>
              <a:buClr>
                <a:srgbClr val="000000"/>
              </a:buClr>
              <a:buSzPct val="45000"/>
              <a:buFont typeface="Wingdings" charset="2"/>
              <a:buChar char=""/>
            </a:pPr>
            <a:r>
              <a:rPr b="0" lang="es-MX" sz="2910" spc="-1" strike="noStrike">
                <a:latin typeface="Arial"/>
              </a:rPr>
              <a:t>Third Outline Level</a:t>
            </a:r>
            <a:endParaRPr b="0" lang="es-MX" sz="2910" spc="-1" strike="noStrike">
              <a:latin typeface="Arial"/>
            </a:endParaRPr>
          </a:p>
          <a:p>
            <a:pPr lvl="3" marL="1728000" indent="-216000">
              <a:spcBef>
                <a:spcPts val="683"/>
              </a:spcBef>
              <a:buClr>
                <a:srgbClr val="000000"/>
              </a:buClr>
              <a:buSzPct val="75000"/>
              <a:buFont typeface="Symbol" charset="2"/>
              <a:buChar char=""/>
            </a:pPr>
            <a:r>
              <a:rPr b="0" lang="es-MX" sz="2420" spc="-1" strike="noStrike">
                <a:latin typeface="Arial"/>
              </a:rPr>
              <a:t>Fourth Outline Level</a:t>
            </a:r>
            <a:endParaRPr b="0" lang="es-MX" sz="2420" spc="-1" strike="noStrike">
              <a:latin typeface="Arial"/>
            </a:endParaRPr>
          </a:p>
          <a:p>
            <a:pPr lvl="4" marL="2160000" indent="-216000">
              <a:spcBef>
                <a:spcPts val="340"/>
              </a:spcBef>
              <a:buClr>
                <a:srgbClr val="000000"/>
              </a:buClr>
              <a:buSzPct val="45000"/>
              <a:buFont typeface="Wingdings" charset="2"/>
              <a:buChar char=""/>
            </a:pPr>
            <a:r>
              <a:rPr b="0" lang="es-MX" sz="2420" spc="-1" strike="noStrike">
                <a:latin typeface="Arial"/>
              </a:rPr>
              <a:t>Fifth Outline Level</a:t>
            </a:r>
            <a:endParaRPr b="0" lang="es-MX" sz="2420" spc="-1" strike="noStrike">
              <a:latin typeface="Arial"/>
            </a:endParaRPr>
          </a:p>
          <a:p>
            <a:pPr lvl="5" marL="2592000" indent="-216000">
              <a:spcBef>
                <a:spcPts val="340"/>
              </a:spcBef>
              <a:buClr>
                <a:srgbClr val="000000"/>
              </a:buClr>
              <a:buSzPct val="45000"/>
              <a:buFont typeface="Wingdings" charset="2"/>
              <a:buChar char=""/>
            </a:pPr>
            <a:r>
              <a:rPr b="0" lang="es-MX" sz="2420" spc="-1" strike="noStrike">
                <a:latin typeface="Arial"/>
              </a:rPr>
              <a:t>Sixth Outline Level</a:t>
            </a:r>
            <a:endParaRPr b="0" lang="es-MX" sz="2420" spc="-1" strike="noStrike">
              <a:latin typeface="Arial"/>
            </a:endParaRPr>
          </a:p>
          <a:p>
            <a:pPr lvl="6" marL="3024000" indent="-216000">
              <a:spcBef>
                <a:spcPts val="340"/>
              </a:spcBef>
              <a:buClr>
                <a:srgbClr val="000000"/>
              </a:buClr>
              <a:buSzPct val="45000"/>
              <a:buFont typeface="Wingdings" charset="2"/>
              <a:buChar char=""/>
            </a:pPr>
            <a:r>
              <a:rPr b="0" lang="es-MX" sz="2420" spc="-1" strike="noStrike">
                <a:latin typeface="Arial"/>
              </a:rPr>
              <a:t>Seventh Outline Level</a:t>
            </a:r>
            <a:endParaRPr b="0" lang="es-MX" sz="242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s-MX" sz="4400" spc="-1" strike="noStrike">
                <a:latin typeface="Arial"/>
              </a:rPr>
              <a:t>Click to edit the title text format</a:t>
            </a:r>
            <a:endParaRPr b="0" lang="es-MX" sz="4400" spc="-1" strike="noStrike">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MX" sz="3200" spc="-1" strike="noStrike">
                <a:latin typeface="Arial"/>
              </a:rPr>
              <a:t>Click to edit the outline text format</a:t>
            </a:r>
            <a:endParaRPr b="0" lang="es-MX" sz="3200" spc="-1" strike="noStrike">
              <a:latin typeface="Arial"/>
            </a:endParaRPr>
          </a:p>
          <a:p>
            <a:pPr lvl="1" marL="864000" indent="-324000">
              <a:spcBef>
                <a:spcPts val="1134"/>
              </a:spcBef>
              <a:buClr>
                <a:srgbClr val="000000"/>
              </a:buClr>
              <a:buSzPct val="75000"/>
              <a:buFont typeface="Symbol" charset="2"/>
              <a:buChar char=""/>
            </a:pPr>
            <a:r>
              <a:rPr b="0" lang="es-MX" sz="2800" spc="-1" strike="noStrike">
                <a:latin typeface="Arial"/>
              </a:rPr>
              <a:t>Second Outline Level</a:t>
            </a:r>
            <a:endParaRPr b="0" lang="es-MX" sz="2800" spc="-1" strike="noStrike">
              <a:latin typeface="Arial"/>
            </a:endParaRPr>
          </a:p>
          <a:p>
            <a:pPr lvl="2" marL="1296000" indent="-288000">
              <a:spcBef>
                <a:spcPts val="850"/>
              </a:spcBef>
              <a:buClr>
                <a:srgbClr val="000000"/>
              </a:buClr>
              <a:buSzPct val="45000"/>
              <a:buFont typeface="Wingdings" charset="2"/>
              <a:buChar char=""/>
            </a:pPr>
            <a:r>
              <a:rPr b="0" lang="es-MX" sz="2400" spc="-1" strike="noStrike">
                <a:latin typeface="Arial"/>
              </a:rPr>
              <a:t>Third Outline Level</a:t>
            </a:r>
            <a:endParaRPr b="0" lang="es-MX" sz="2400" spc="-1" strike="noStrike">
              <a:latin typeface="Arial"/>
            </a:endParaRPr>
          </a:p>
          <a:p>
            <a:pPr lvl="3" marL="1728000" indent="-216000">
              <a:spcBef>
                <a:spcPts val="567"/>
              </a:spcBef>
              <a:buClr>
                <a:srgbClr val="000000"/>
              </a:buClr>
              <a:buSzPct val="75000"/>
              <a:buFont typeface="Symbol" charset="2"/>
              <a:buChar char=""/>
            </a:pPr>
            <a:r>
              <a:rPr b="0" lang="es-MX" sz="2000" spc="-1" strike="noStrike">
                <a:latin typeface="Arial"/>
              </a:rPr>
              <a:t>Fourth Outline Level</a:t>
            </a:r>
            <a:endParaRPr b="0" lang="es-MX" sz="2000" spc="-1" strike="noStrike">
              <a:latin typeface="Arial"/>
            </a:endParaRPr>
          </a:p>
          <a:p>
            <a:pPr lvl="4" marL="2160000" indent="-216000">
              <a:spcBef>
                <a:spcPts val="283"/>
              </a:spcBef>
              <a:buClr>
                <a:srgbClr val="000000"/>
              </a:buClr>
              <a:buSzPct val="45000"/>
              <a:buFont typeface="Wingdings" charset="2"/>
              <a:buChar char=""/>
            </a:pPr>
            <a:r>
              <a:rPr b="0" lang="es-MX" sz="2000" spc="-1" strike="noStrike">
                <a:latin typeface="Arial"/>
              </a:rPr>
              <a:t>Fifth Outline Level</a:t>
            </a:r>
            <a:endParaRPr b="0" lang="es-MX" sz="2000" spc="-1" strike="noStrike">
              <a:latin typeface="Arial"/>
            </a:endParaRPr>
          </a:p>
          <a:p>
            <a:pPr lvl="5" marL="2592000" indent="-216000">
              <a:spcBef>
                <a:spcPts val="283"/>
              </a:spcBef>
              <a:buClr>
                <a:srgbClr val="000000"/>
              </a:buClr>
              <a:buSzPct val="45000"/>
              <a:buFont typeface="Wingdings" charset="2"/>
              <a:buChar char=""/>
            </a:pPr>
            <a:r>
              <a:rPr b="0" lang="es-MX" sz="2000" spc="-1" strike="noStrike">
                <a:latin typeface="Arial"/>
              </a:rPr>
              <a:t>Sixth Outline Level</a:t>
            </a:r>
            <a:endParaRPr b="0" lang="es-MX" sz="2000" spc="-1" strike="noStrike">
              <a:latin typeface="Arial"/>
            </a:endParaRPr>
          </a:p>
          <a:p>
            <a:pPr lvl="6" marL="3024000" indent="-216000">
              <a:spcBef>
                <a:spcPts val="283"/>
              </a:spcBef>
              <a:buClr>
                <a:srgbClr val="000000"/>
              </a:buClr>
              <a:buSzPct val="45000"/>
              <a:buFont typeface="Wingdings" charset="2"/>
              <a:buChar char=""/>
            </a:pPr>
            <a:r>
              <a:rPr b="0" lang="es-MX" sz="2000" spc="-1" strike="noStrike">
                <a:latin typeface="Arial"/>
              </a:rPr>
              <a:t>Seventh Outline Level</a:t>
            </a:r>
            <a:endParaRPr b="0" lang="es-MX"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240"/>
            <a:ext cx="10972080" cy="1144440"/>
          </a:xfrm>
          <a:prstGeom prst="rect">
            <a:avLst/>
          </a:prstGeom>
        </p:spPr>
        <p:txBody>
          <a:bodyPr lIns="0" rIns="0" tIns="0" bIns="0" anchor="ctr">
            <a:noAutofit/>
          </a:bodyPr>
          <a:p>
            <a:pPr algn="ctr"/>
            <a:r>
              <a:rPr b="0" lang="es-MX" sz="5000" spc="-1" strike="noStrike">
                <a:latin typeface="Arial"/>
              </a:rPr>
              <a:t>Click to edit the title text format</a:t>
            </a:r>
            <a:endParaRPr b="0" lang="es-MX" sz="5000" spc="-1" strike="noStrike">
              <a:latin typeface="Arial"/>
            </a:endParaRPr>
          </a:p>
        </p:txBody>
      </p:sp>
      <p:sp>
        <p:nvSpPr>
          <p:cNvPr id="115" name="PlaceHolder 2"/>
          <p:cNvSpPr>
            <a:spLocks noGrp="1"/>
          </p:cNvSpPr>
          <p:nvPr>
            <p:ph type="body"/>
          </p:nvPr>
        </p:nvSpPr>
        <p:spPr>
          <a:xfrm>
            <a:off x="609480" y="1604160"/>
            <a:ext cx="10972080" cy="397728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s-MX" sz="3870" spc="-1" strike="noStrike">
                <a:latin typeface="Arial"/>
              </a:rPr>
              <a:t>Click to edit the outline text format</a:t>
            </a:r>
            <a:endParaRPr b="0" lang="es-MX" sz="3870" spc="-1" strike="noStrike">
              <a:latin typeface="Arial"/>
            </a:endParaRPr>
          </a:p>
          <a:p>
            <a:pPr lvl="1" marL="864000" indent="-324000">
              <a:spcBef>
                <a:spcPts val="1369"/>
              </a:spcBef>
              <a:buClr>
                <a:srgbClr val="000000"/>
              </a:buClr>
              <a:buSzPct val="75000"/>
              <a:buFont typeface="Symbol" charset="2"/>
              <a:buChar char=""/>
            </a:pPr>
            <a:r>
              <a:rPr b="0" lang="es-MX" sz="3390" spc="-1" strike="noStrike">
                <a:latin typeface="Arial"/>
              </a:rPr>
              <a:t>Second Outline Level</a:t>
            </a:r>
            <a:endParaRPr b="0" lang="es-MX" sz="3390" spc="-1" strike="noStrike">
              <a:latin typeface="Arial"/>
            </a:endParaRPr>
          </a:p>
          <a:p>
            <a:pPr lvl="2" marL="1296000" indent="-288000">
              <a:spcBef>
                <a:spcPts val="1026"/>
              </a:spcBef>
              <a:buClr>
                <a:srgbClr val="000000"/>
              </a:buClr>
              <a:buSzPct val="45000"/>
              <a:buFont typeface="Wingdings" charset="2"/>
              <a:buChar char=""/>
            </a:pPr>
            <a:r>
              <a:rPr b="0" lang="es-MX" sz="2910" spc="-1" strike="noStrike">
                <a:latin typeface="Arial"/>
              </a:rPr>
              <a:t>Third Outline Level</a:t>
            </a:r>
            <a:endParaRPr b="0" lang="es-MX" sz="2910" spc="-1" strike="noStrike">
              <a:latin typeface="Arial"/>
            </a:endParaRPr>
          </a:p>
          <a:p>
            <a:pPr lvl="3" marL="1728000" indent="-216000">
              <a:spcBef>
                <a:spcPts val="683"/>
              </a:spcBef>
              <a:buClr>
                <a:srgbClr val="000000"/>
              </a:buClr>
              <a:buSzPct val="75000"/>
              <a:buFont typeface="Symbol" charset="2"/>
              <a:buChar char=""/>
            </a:pPr>
            <a:r>
              <a:rPr b="0" lang="es-MX" sz="2420" spc="-1" strike="noStrike">
                <a:latin typeface="Arial"/>
              </a:rPr>
              <a:t>Fourth Outline Level</a:t>
            </a:r>
            <a:endParaRPr b="0" lang="es-MX" sz="2420" spc="-1" strike="noStrike">
              <a:latin typeface="Arial"/>
            </a:endParaRPr>
          </a:p>
          <a:p>
            <a:pPr lvl="4" marL="2160000" indent="-216000">
              <a:spcBef>
                <a:spcPts val="340"/>
              </a:spcBef>
              <a:buClr>
                <a:srgbClr val="000000"/>
              </a:buClr>
              <a:buSzPct val="45000"/>
              <a:buFont typeface="Wingdings" charset="2"/>
              <a:buChar char=""/>
            </a:pPr>
            <a:r>
              <a:rPr b="0" lang="es-MX" sz="2420" spc="-1" strike="noStrike">
                <a:latin typeface="Arial"/>
              </a:rPr>
              <a:t>Fifth Outline Level</a:t>
            </a:r>
            <a:endParaRPr b="0" lang="es-MX" sz="2420" spc="-1" strike="noStrike">
              <a:latin typeface="Arial"/>
            </a:endParaRPr>
          </a:p>
          <a:p>
            <a:pPr lvl="5" marL="2592000" indent="-216000">
              <a:spcBef>
                <a:spcPts val="340"/>
              </a:spcBef>
              <a:buClr>
                <a:srgbClr val="000000"/>
              </a:buClr>
              <a:buSzPct val="45000"/>
              <a:buFont typeface="Wingdings" charset="2"/>
              <a:buChar char=""/>
            </a:pPr>
            <a:r>
              <a:rPr b="0" lang="es-MX" sz="2420" spc="-1" strike="noStrike">
                <a:latin typeface="Arial"/>
              </a:rPr>
              <a:t>Sixth Outline Level</a:t>
            </a:r>
            <a:endParaRPr b="0" lang="es-MX" sz="2420" spc="-1" strike="noStrike">
              <a:latin typeface="Arial"/>
            </a:endParaRPr>
          </a:p>
          <a:p>
            <a:pPr lvl="6" marL="3024000" indent="-216000">
              <a:spcBef>
                <a:spcPts val="340"/>
              </a:spcBef>
              <a:buClr>
                <a:srgbClr val="000000"/>
              </a:buClr>
              <a:buSzPct val="45000"/>
              <a:buFont typeface="Wingdings" charset="2"/>
              <a:buChar char=""/>
            </a:pPr>
            <a:r>
              <a:rPr b="0" lang="es-MX" sz="2420" spc="-1" strike="noStrike">
                <a:latin typeface="Arial"/>
              </a:rPr>
              <a:t>Seventh Outline Level</a:t>
            </a:r>
            <a:endParaRPr b="0" lang="es-MX" sz="242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2" name="Picture 42" descr=""/>
          <p:cNvPicPr/>
          <p:nvPr/>
        </p:nvPicPr>
        <p:blipFill>
          <a:blip r:embed="rId2"/>
          <a:stretch/>
        </p:blipFill>
        <p:spPr>
          <a:xfrm>
            <a:off x="0" y="5541480"/>
            <a:ext cx="12183480" cy="1313640"/>
          </a:xfrm>
          <a:prstGeom prst="rect">
            <a:avLst/>
          </a:prstGeom>
          <a:ln w="0">
            <a:noFill/>
          </a:ln>
        </p:spPr>
      </p:pic>
      <p:sp>
        <p:nvSpPr>
          <p:cNvPr id="153" name="CustomShape 1"/>
          <p:cNvSpPr/>
          <p:nvPr/>
        </p:nvSpPr>
        <p:spPr>
          <a:xfrm flipV="1">
            <a:off x="-720" y="198720"/>
            <a:ext cx="1584360" cy="504360"/>
          </a:xfrm>
          <a:custGeom>
            <a:avLst/>
            <a:gd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4f81bd"/>
          </a:solidFill>
          <a:ln w="0">
            <a:noFill/>
          </a:ln>
        </p:spPr>
        <p:style>
          <a:lnRef idx="0"/>
          <a:fillRef idx="0"/>
          <a:effectRef idx="0"/>
          <a:fontRef idx="minor"/>
        </p:style>
      </p:sp>
      <p:sp>
        <p:nvSpPr>
          <p:cNvPr id="154" name="PlaceHolder 1"/>
          <p:cNvSpPr>
            <a:spLocks noGrp="1"/>
          </p:cNvSpPr>
          <p:nvPr>
            <p:ph type="title"/>
          </p:nvPr>
        </p:nvSpPr>
        <p:spPr>
          <a:xfrm>
            <a:off x="609480" y="273240"/>
            <a:ext cx="10972080" cy="1144800"/>
          </a:xfrm>
          <a:prstGeom prst="rect">
            <a:avLst/>
          </a:prstGeom>
        </p:spPr>
        <p:txBody>
          <a:bodyPr lIns="0" rIns="0" tIns="0" bIns="0" anchor="ctr">
            <a:noAutofit/>
          </a:bodyPr>
          <a:p>
            <a:pPr algn="ctr"/>
            <a:r>
              <a:rPr b="0" lang="es-MX" sz="3750" spc="-1" strike="noStrike">
                <a:latin typeface="Arial"/>
              </a:rPr>
              <a:t>Click to edit the title text format</a:t>
            </a:r>
            <a:endParaRPr b="0" lang="es-MX" sz="3750" spc="-1" strike="noStrike">
              <a:latin typeface="Arial"/>
            </a:endParaRPr>
          </a:p>
        </p:txBody>
      </p:sp>
      <p:sp>
        <p:nvSpPr>
          <p:cNvPr id="155" name="PlaceHolder 2"/>
          <p:cNvSpPr>
            <a:spLocks noGrp="1"/>
          </p:cNvSpPr>
          <p:nvPr>
            <p:ph type="body"/>
          </p:nvPr>
        </p:nvSpPr>
        <p:spPr>
          <a:xfrm>
            <a:off x="609480" y="1604520"/>
            <a:ext cx="10972080" cy="3977280"/>
          </a:xfrm>
          <a:prstGeom prst="rect">
            <a:avLst/>
          </a:prstGeom>
        </p:spPr>
        <p:txBody>
          <a:bodyPr lIns="0" rIns="0" tIns="0" bIns="0">
            <a:normAutofit/>
          </a:bodyPr>
          <a:p>
            <a:pPr marL="432000" indent="-324000">
              <a:spcBef>
                <a:spcPts val="1284"/>
              </a:spcBef>
              <a:buClr>
                <a:srgbClr val="000000"/>
              </a:buClr>
              <a:buSzPct val="45000"/>
              <a:buFont typeface="Wingdings" charset="2"/>
              <a:buChar char=""/>
            </a:pPr>
            <a:r>
              <a:rPr b="0" lang="es-MX" sz="2910" spc="-1" strike="noStrike">
                <a:latin typeface="Arial"/>
              </a:rPr>
              <a:t>Click to edit the outline text format</a:t>
            </a:r>
            <a:endParaRPr b="0" lang="es-MX" sz="2910" spc="-1" strike="noStrike">
              <a:latin typeface="Arial"/>
            </a:endParaRPr>
          </a:p>
          <a:p>
            <a:pPr lvl="1" marL="864000" indent="-324000">
              <a:spcBef>
                <a:spcPts val="1026"/>
              </a:spcBef>
              <a:buClr>
                <a:srgbClr val="000000"/>
              </a:buClr>
              <a:buSzPct val="75000"/>
              <a:buFont typeface="Symbol" charset="2"/>
              <a:buChar char=""/>
            </a:pPr>
            <a:r>
              <a:rPr b="0" lang="es-MX" sz="2540" spc="-1" strike="noStrike">
                <a:latin typeface="Arial"/>
              </a:rPr>
              <a:t>Second Outline Level</a:t>
            </a:r>
            <a:endParaRPr b="0" lang="es-MX" sz="2540" spc="-1" strike="noStrike">
              <a:latin typeface="Arial"/>
            </a:endParaRPr>
          </a:p>
          <a:p>
            <a:pPr lvl="2" marL="1296000" indent="-288000">
              <a:spcBef>
                <a:spcPts val="771"/>
              </a:spcBef>
              <a:buClr>
                <a:srgbClr val="000000"/>
              </a:buClr>
              <a:buSzPct val="45000"/>
              <a:buFont typeface="Wingdings" charset="2"/>
              <a:buChar char=""/>
            </a:pPr>
            <a:r>
              <a:rPr b="0" lang="es-MX" sz="2180" spc="-1" strike="noStrike">
                <a:latin typeface="Arial"/>
              </a:rPr>
              <a:t>Third Outline Level</a:t>
            </a:r>
            <a:endParaRPr b="0" lang="es-MX" sz="2180" spc="-1" strike="noStrike">
              <a:latin typeface="Arial"/>
            </a:endParaRPr>
          </a:p>
          <a:p>
            <a:pPr lvl="3" marL="1728000" indent="-216000">
              <a:spcBef>
                <a:spcPts val="513"/>
              </a:spcBef>
              <a:buClr>
                <a:srgbClr val="000000"/>
              </a:buClr>
              <a:buSzPct val="75000"/>
              <a:buFont typeface="Symbol" charset="2"/>
              <a:buChar char=""/>
            </a:pPr>
            <a:r>
              <a:rPr b="0" lang="es-MX" sz="1820" spc="-1" strike="noStrike">
                <a:latin typeface="Arial"/>
              </a:rPr>
              <a:t>Fourth Outline Level</a:t>
            </a:r>
            <a:endParaRPr b="0" lang="es-MX" sz="1820" spc="-1" strike="noStrike">
              <a:latin typeface="Arial"/>
            </a:endParaRPr>
          </a:p>
          <a:p>
            <a:pPr lvl="4" marL="2160000" indent="-216000">
              <a:spcBef>
                <a:spcPts val="255"/>
              </a:spcBef>
              <a:buClr>
                <a:srgbClr val="000000"/>
              </a:buClr>
              <a:buSzPct val="45000"/>
              <a:buFont typeface="Wingdings" charset="2"/>
              <a:buChar char=""/>
            </a:pPr>
            <a:r>
              <a:rPr b="0" lang="es-MX" sz="1820" spc="-1" strike="noStrike">
                <a:latin typeface="Arial"/>
              </a:rPr>
              <a:t>Fifth Outline Level</a:t>
            </a:r>
            <a:endParaRPr b="0" lang="es-MX" sz="1820" spc="-1" strike="noStrike">
              <a:latin typeface="Arial"/>
            </a:endParaRPr>
          </a:p>
          <a:p>
            <a:pPr lvl="5" marL="2592000" indent="-216000">
              <a:spcBef>
                <a:spcPts val="255"/>
              </a:spcBef>
              <a:buClr>
                <a:srgbClr val="000000"/>
              </a:buClr>
              <a:buSzPct val="45000"/>
              <a:buFont typeface="Wingdings" charset="2"/>
              <a:buChar char=""/>
            </a:pPr>
            <a:r>
              <a:rPr b="0" lang="es-MX" sz="1820" spc="-1" strike="noStrike">
                <a:latin typeface="Arial"/>
              </a:rPr>
              <a:t>Sixth Outline Level</a:t>
            </a:r>
            <a:endParaRPr b="0" lang="es-MX" sz="1820" spc="-1" strike="noStrike">
              <a:latin typeface="Arial"/>
            </a:endParaRPr>
          </a:p>
          <a:p>
            <a:pPr lvl="6" marL="3024000" indent="-216000">
              <a:spcBef>
                <a:spcPts val="255"/>
              </a:spcBef>
              <a:buClr>
                <a:srgbClr val="000000"/>
              </a:buClr>
              <a:buSzPct val="45000"/>
              <a:buFont typeface="Wingdings" charset="2"/>
              <a:buChar char=""/>
            </a:pPr>
            <a:r>
              <a:rPr b="0" lang="es-MX" sz="1820" spc="-1" strike="noStrike">
                <a:latin typeface="Arial"/>
              </a:rPr>
              <a:t>Seventh Outline Level</a:t>
            </a:r>
            <a:endParaRPr b="0" lang="es-MX" sz="182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92" name="Picture 42" descr=""/>
          <p:cNvPicPr/>
          <p:nvPr/>
        </p:nvPicPr>
        <p:blipFill>
          <a:blip r:embed="rId2"/>
          <a:stretch/>
        </p:blipFill>
        <p:spPr>
          <a:xfrm>
            <a:off x="0" y="5541480"/>
            <a:ext cx="12183480" cy="1313640"/>
          </a:xfrm>
          <a:prstGeom prst="rect">
            <a:avLst/>
          </a:prstGeom>
          <a:ln w="0">
            <a:noFill/>
          </a:ln>
        </p:spPr>
      </p:pic>
      <p:sp>
        <p:nvSpPr>
          <p:cNvPr id="193" name="CustomShape 1"/>
          <p:cNvSpPr/>
          <p:nvPr/>
        </p:nvSpPr>
        <p:spPr>
          <a:xfrm flipV="1">
            <a:off x="-720" y="198720"/>
            <a:ext cx="1584360" cy="504360"/>
          </a:xfrm>
          <a:custGeom>
            <a:avLst/>
            <a:gd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4f81bd"/>
          </a:solidFill>
          <a:ln w="0">
            <a:noFill/>
          </a:ln>
        </p:spPr>
        <p:style>
          <a:lnRef idx="0"/>
          <a:fillRef idx="0"/>
          <a:effectRef idx="0"/>
          <a:fontRef idx="minor"/>
        </p:style>
      </p:sp>
      <p:sp>
        <p:nvSpPr>
          <p:cNvPr id="194" name="PlaceHolder 1"/>
          <p:cNvSpPr>
            <a:spLocks noGrp="1"/>
          </p:cNvSpPr>
          <p:nvPr>
            <p:ph type="title"/>
          </p:nvPr>
        </p:nvSpPr>
        <p:spPr>
          <a:xfrm>
            <a:off x="609480" y="273240"/>
            <a:ext cx="10972080" cy="1144800"/>
          </a:xfrm>
          <a:prstGeom prst="rect">
            <a:avLst/>
          </a:prstGeom>
        </p:spPr>
        <p:txBody>
          <a:bodyPr lIns="0" rIns="0" tIns="0" bIns="0" anchor="ctr">
            <a:noAutofit/>
          </a:bodyPr>
          <a:p>
            <a:pPr algn="ctr"/>
            <a:r>
              <a:rPr b="0" lang="es-MX" sz="3200" spc="-1" strike="noStrike">
                <a:latin typeface="Arial"/>
              </a:rPr>
              <a:t>Click to edit the title text format</a:t>
            </a:r>
            <a:endParaRPr b="0" lang="es-MX" sz="3200" spc="-1" strike="noStrike">
              <a:latin typeface="Arial"/>
            </a:endParaRPr>
          </a:p>
        </p:txBody>
      </p:sp>
      <p:sp>
        <p:nvSpPr>
          <p:cNvPr id="195" name="PlaceHolder 2"/>
          <p:cNvSpPr>
            <a:spLocks noGrp="1"/>
          </p:cNvSpPr>
          <p:nvPr>
            <p:ph type="body"/>
          </p:nvPr>
        </p:nvSpPr>
        <p:spPr>
          <a:xfrm>
            <a:off x="609480" y="1604520"/>
            <a:ext cx="10972080" cy="3977280"/>
          </a:xfrm>
          <a:prstGeom prst="rect">
            <a:avLst/>
          </a:prstGeom>
        </p:spPr>
        <p:txBody>
          <a:bodyPr lIns="0" rIns="0" tIns="0" bIns="0">
            <a:normAutofit/>
          </a:bodyPr>
          <a:p>
            <a:pPr marL="432000" indent="-324000">
              <a:spcBef>
                <a:spcPts val="1162"/>
              </a:spcBef>
              <a:buClr>
                <a:srgbClr val="000000"/>
              </a:buClr>
              <a:buSzPct val="45000"/>
              <a:buFont typeface="Wingdings" charset="2"/>
              <a:buChar char=""/>
            </a:pPr>
            <a:r>
              <a:rPr b="0" lang="es-MX" sz="2630" spc="-1" strike="noStrike">
                <a:latin typeface="Arial"/>
              </a:rPr>
              <a:t>Click to edit the outline text format</a:t>
            </a:r>
            <a:endParaRPr b="0" lang="es-MX" sz="2630" spc="-1" strike="noStrike">
              <a:latin typeface="Arial"/>
            </a:endParaRPr>
          </a:p>
          <a:p>
            <a:pPr lvl="1" marL="864000" indent="-324000">
              <a:spcBef>
                <a:spcPts val="930"/>
              </a:spcBef>
              <a:buClr>
                <a:srgbClr val="000000"/>
              </a:buClr>
              <a:buSzPct val="75000"/>
              <a:buFont typeface="Symbol" charset="2"/>
              <a:buChar char=""/>
            </a:pPr>
            <a:r>
              <a:rPr b="0" lang="es-MX" sz="2300" spc="-1" strike="noStrike">
                <a:latin typeface="Arial"/>
              </a:rPr>
              <a:t>Second Outline Level</a:t>
            </a:r>
            <a:endParaRPr b="0" lang="es-MX" sz="2300" spc="-1" strike="noStrike">
              <a:latin typeface="Arial"/>
            </a:endParaRPr>
          </a:p>
          <a:p>
            <a:pPr lvl="2" marL="1296000" indent="-288000">
              <a:spcBef>
                <a:spcPts val="697"/>
              </a:spcBef>
              <a:buClr>
                <a:srgbClr val="000000"/>
              </a:buClr>
              <a:buSzPct val="45000"/>
              <a:buFont typeface="Wingdings" charset="2"/>
              <a:buChar char=""/>
            </a:pPr>
            <a:r>
              <a:rPr b="0" lang="es-MX" sz="1979" spc="-1" strike="noStrike">
                <a:latin typeface="Arial"/>
              </a:rPr>
              <a:t>Third Outline Level</a:t>
            </a:r>
            <a:endParaRPr b="0" lang="es-MX" sz="1979" spc="-1" strike="noStrike">
              <a:latin typeface="Arial"/>
            </a:endParaRPr>
          </a:p>
          <a:p>
            <a:pPr lvl="3" marL="1728000" indent="-216000">
              <a:spcBef>
                <a:spcPts val="465"/>
              </a:spcBef>
              <a:buClr>
                <a:srgbClr val="000000"/>
              </a:buClr>
              <a:buSzPct val="75000"/>
              <a:buFont typeface="Symbol" charset="2"/>
              <a:buChar char=""/>
            </a:pPr>
            <a:r>
              <a:rPr b="0" lang="es-MX" sz="1650" spc="-1" strike="noStrike">
                <a:latin typeface="Arial"/>
              </a:rPr>
              <a:t>Fourth Outline Level</a:t>
            </a:r>
            <a:endParaRPr b="0" lang="es-MX" sz="1650" spc="-1" strike="noStrike">
              <a:latin typeface="Arial"/>
            </a:endParaRPr>
          </a:p>
          <a:p>
            <a:pPr lvl="4" marL="2160000" indent="-216000">
              <a:spcBef>
                <a:spcPts val="230"/>
              </a:spcBef>
              <a:buClr>
                <a:srgbClr val="000000"/>
              </a:buClr>
              <a:buSzPct val="45000"/>
              <a:buFont typeface="Wingdings" charset="2"/>
              <a:buChar char=""/>
            </a:pPr>
            <a:r>
              <a:rPr b="0" lang="es-MX" sz="1650" spc="-1" strike="noStrike">
                <a:latin typeface="Arial"/>
              </a:rPr>
              <a:t>Fifth Outline Level</a:t>
            </a:r>
            <a:endParaRPr b="0" lang="es-MX" sz="1650" spc="-1" strike="noStrike">
              <a:latin typeface="Arial"/>
            </a:endParaRPr>
          </a:p>
          <a:p>
            <a:pPr lvl="5" marL="2592000" indent="-216000">
              <a:spcBef>
                <a:spcPts val="230"/>
              </a:spcBef>
              <a:buClr>
                <a:srgbClr val="000000"/>
              </a:buClr>
              <a:buSzPct val="45000"/>
              <a:buFont typeface="Wingdings" charset="2"/>
              <a:buChar char=""/>
            </a:pPr>
            <a:r>
              <a:rPr b="0" lang="es-MX" sz="1650" spc="-1" strike="noStrike">
                <a:latin typeface="Arial"/>
              </a:rPr>
              <a:t>Sixth Outline Level</a:t>
            </a:r>
            <a:endParaRPr b="0" lang="es-MX" sz="1650" spc="-1" strike="noStrike">
              <a:latin typeface="Arial"/>
            </a:endParaRPr>
          </a:p>
          <a:p>
            <a:pPr lvl="6" marL="3024000" indent="-216000">
              <a:spcBef>
                <a:spcPts val="230"/>
              </a:spcBef>
              <a:buClr>
                <a:srgbClr val="000000"/>
              </a:buClr>
              <a:buSzPct val="45000"/>
              <a:buFont typeface="Wingdings" charset="2"/>
              <a:buChar char=""/>
            </a:pPr>
            <a:r>
              <a:rPr b="0" lang="es-MX" sz="1650" spc="-1" strike="noStrike">
                <a:latin typeface="Arial"/>
              </a:rPr>
              <a:t>Seventh Outline Level</a:t>
            </a:r>
            <a:endParaRPr b="0" lang="es-MX" sz="165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slideLayout" Target="../slideLayouts/slideLayout14.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9.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
</Relationships>
</file>

<file path=ppt/slides/_rels/slide40.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37.xml"/>
</Relationships>
</file>

<file path=ppt/slides/_rels/slide41.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37.xml"/>
</Relationships>
</file>

<file path=ppt/slides/_rels/slide42.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hyperlink" Target="https://doi.org/10.1016/j.quascirev.2012.05.019" TargetMode="External"/><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hyperlink" Target="https://doi.org/10.1016/j.quascirev.2012.05.019" TargetMode="Externa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hyperlink" Target="https://www.sciencedirect.com/science/article/pii/S0019103514003534?via%3Dihub#b0170" TargetMode="External"/><Relationship Id="rId2" Type="http://schemas.openxmlformats.org/officeDocument/2006/relationships/image" Target="../media/image11.jpeg"/><Relationship Id="rId3" Type="http://schemas.openxmlformats.org/officeDocument/2006/relationships/hyperlink" Target="https://doi.org/10.1016/j.icarus.2014.06.030" TargetMode="External"/><Relationship Id="rId4" Type="http://schemas.openxmlformats.org/officeDocument/2006/relationships/image" Target="../media/image12.jpeg"/><Relationship Id="rId5"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
          <p:cNvSpPr/>
          <p:nvPr/>
        </p:nvSpPr>
        <p:spPr>
          <a:xfrm>
            <a:off x="608760" y="160920"/>
            <a:ext cx="10967400" cy="301968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i="1" lang="en-GB" sz="4400" spc="-1" strike="noStrike">
                <a:solidFill>
                  <a:srgbClr val="000000"/>
                </a:solidFill>
                <a:latin typeface="Arial"/>
                <a:ea typeface="DejaVu Sans"/>
              </a:rPr>
              <a:t>GSA Short Course</a:t>
            </a:r>
            <a:br/>
            <a:r>
              <a:rPr b="0" lang="en-GB" sz="4400" spc="-1" strike="noStrike">
                <a:solidFill>
                  <a:srgbClr val="000000"/>
                </a:solidFill>
                <a:latin typeface="Arial"/>
                <a:ea typeface="DejaVu Sans"/>
              </a:rPr>
              <a:t>Age-Depth Modeling</a:t>
            </a:r>
            <a:br/>
            <a:r>
              <a:rPr b="0" lang="en-GB" sz="4400" spc="-1" strike="noStrike">
                <a:solidFill>
                  <a:srgbClr val="000000"/>
                </a:solidFill>
                <a:latin typeface="Arial"/>
                <a:ea typeface="DejaVu Sans"/>
              </a:rPr>
              <a:t>of Sedimentary Deposits</a:t>
            </a:r>
            <a:br/>
            <a:endParaRPr b="0" lang="es-MX" sz="4400" spc="-1" strike="noStrike">
              <a:latin typeface="Arial"/>
            </a:endParaRPr>
          </a:p>
        </p:txBody>
      </p:sp>
      <p:sp>
        <p:nvSpPr>
          <p:cNvPr id="233" name=""/>
          <p:cNvSpPr/>
          <p:nvPr/>
        </p:nvSpPr>
        <p:spPr>
          <a:xfrm>
            <a:off x="608760" y="2117880"/>
            <a:ext cx="10967400" cy="39729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3200" spc="-1" strike="noStrike">
                <a:solidFill>
                  <a:srgbClr val="000000"/>
                </a:solidFill>
                <a:latin typeface="Arial"/>
                <a:ea typeface="DejaVu Sans"/>
              </a:rPr>
              <a:t>Session 3</a:t>
            </a:r>
            <a:endParaRPr b="0" lang="es-MX" sz="3200" spc="-1" strike="noStrike">
              <a:latin typeface="Arial"/>
            </a:endParaRPr>
          </a:p>
          <a:p>
            <a:pPr algn="ctr">
              <a:lnSpc>
                <a:spcPct val="100000"/>
              </a:lnSpc>
            </a:pPr>
            <a:r>
              <a:rPr b="0" i="1" lang="en-GB" sz="3200" spc="-1" strike="noStrike">
                <a:solidFill>
                  <a:srgbClr val="000000"/>
                </a:solidFill>
                <a:latin typeface="Arial"/>
                <a:ea typeface="DejaVu Sans"/>
              </a:rPr>
              <a:t>Bacon </a:t>
            </a:r>
            <a:r>
              <a:rPr b="0" lang="en-GB" sz="3200" spc="-1" strike="noStrike">
                <a:solidFill>
                  <a:srgbClr val="000000"/>
                </a:solidFill>
                <a:latin typeface="Arial"/>
                <a:ea typeface="DejaVu Sans"/>
              </a:rPr>
              <a:t>nitty-gritty, </a:t>
            </a:r>
            <a:r>
              <a:rPr b="0" i="1" lang="en-GB" sz="3200" spc="-1" strike="noStrike">
                <a:solidFill>
                  <a:srgbClr val="000000"/>
                </a:solidFill>
                <a:latin typeface="Arial"/>
                <a:ea typeface="DejaVu Sans"/>
              </a:rPr>
              <a:t>Plum</a:t>
            </a:r>
            <a:r>
              <a:rPr b="0" lang="en-GB" sz="3200" spc="-1" strike="noStrike">
                <a:solidFill>
                  <a:srgbClr val="000000"/>
                </a:solidFill>
                <a:latin typeface="Arial"/>
                <a:ea typeface="DejaVu Sans"/>
              </a:rPr>
              <a:t> and your own cores</a:t>
            </a:r>
            <a:endParaRPr b="0" lang="es-MX" sz="3200" spc="-1" strike="noStrike">
              <a:latin typeface="Arial"/>
            </a:endParaRPr>
          </a:p>
        </p:txBody>
      </p:sp>
      <p:pic>
        <p:nvPicPr>
          <p:cNvPr id="234" name="" descr=""/>
          <p:cNvPicPr/>
          <p:nvPr/>
        </p:nvPicPr>
        <p:blipFill>
          <a:blip r:embed="rId1"/>
          <a:stretch/>
        </p:blipFill>
        <p:spPr>
          <a:xfrm>
            <a:off x="8496000" y="5768640"/>
            <a:ext cx="2518560" cy="997560"/>
          </a:xfrm>
          <a:prstGeom prst="rect">
            <a:avLst/>
          </a:prstGeom>
          <a:ln w="0">
            <a:noFill/>
          </a:ln>
        </p:spPr>
      </p:pic>
      <p:pic>
        <p:nvPicPr>
          <p:cNvPr id="235" name="" descr=""/>
          <p:cNvPicPr/>
          <p:nvPr/>
        </p:nvPicPr>
        <p:blipFill>
          <a:blip r:embed="rId2"/>
          <a:stretch/>
        </p:blipFill>
        <p:spPr>
          <a:xfrm>
            <a:off x="3096000" y="5760000"/>
            <a:ext cx="2700000" cy="934200"/>
          </a:xfrm>
          <a:prstGeom prst="rect">
            <a:avLst/>
          </a:prstGeom>
          <a:ln w="0">
            <a:noFill/>
          </a:ln>
        </p:spPr>
      </p:pic>
      <p:pic>
        <p:nvPicPr>
          <p:cNvPr id="236" name="" descr=""/>
          <p:cNvPicPr/>
          <p:nvPr/>
        </p:nvPicPr>
        <p:blipFill>
          <a:blip r:embed="rId3"/>
          <a:stretch/>
        </p:blipFill>
        <p:spPr>
          <a:xfrm>
            <a:off x="1080000" y="5956920"/>
            <a:ext cx="1838160" cy="662760"/>
          </a:xfrm>
          <a:prstGeom prst="rect">
            <a:avLst/>
          </a:prstGeom>
          <a:ln w="0">
            <a:noFill/>
          </a:ln>
        </p:spPr>
      </p:pic>
      <p:pic>
        <p:nvPicPr>
          <p:cNvPr id="237" name="" descr=""/>
          <p:cNvPicPr/>
          <p:nvPr/>
        </p:nvPicPr>
        <p:blipFill>
          <a:blip r:embed="rId4"/>
          <a:stretch/>
        </p:blipFill>
        <p:spPr>
          <a:xfrm>
            <a:off x="6215040" y="5940000"/>
            <a:ext cx="1920960" cy="5569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itle 3_0"/>
          <p:cNvSpPr/>
          <p:nvPr/>
        </p:nvSpPr>
        <p:spPr>
          <a:xfrm>
            <a:off x="838440" y="36540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Bacon on Mars?</a:t>
            </a:r>
            <a:endParaRPr b="0" lang="en-US" sz="4400" spc="-1" strike="noStrike">
              <a:latin typeface="Arial"/>
            </a:endParaRPr>
          </a:p>
        </p:txBody>
      </p:sp>
      <p:pic>
        <p:nvPicPr>
          <p:cNvPr id="265" name="" descr=""/>
          <p:cNvPicPr/>
          <p:nvPr/>
        </p:nvPicPr>
        <p:blipFill>
          <a:blip r:embed="rId1"/>
          <a:stretch/>
        </p:blipFill>
        <p:spPr>
          <a:xfrm>
            <a:off x="11880" y="3655800"/>
            <a:ext cx="4272120" cy="3202200"/>
          </a:xfrm>
          <a:prstGeom prst="rect">
            <a:avLst/>
          </a:prstGeom>
          <a:ln w="0">
            <a:noFill/>
          </a:ln>
        </p:spPr>
      </p:pic>
      <p:sp>
        <p:nvSpPr>
          <p:cNvPr id="266" name="Content Placeholder 2_0"/>
          <p:cNvSpPr/>
          <p:nvPr/>
        </p:nvSpPr>
        <p:spPr>
          <a:xfrm>
            <a:off x="357840" y="1693080"/>
            <a:ext cx="5042160" cy="5506920"/>
          </a:xfrm>
          <a:prstGeom prst="rect">
            <a:avLst/>
          </a:prstGeom>
          <a:noFill/>
          <a:ln w="0">
            <a:noFill/>
          </a:ln>
        </p:spPr>
        <p:style>
          <a:lnRef idx="0"/>
          <a:fillRef idx="0"/>
          <a:effectRef idx="0"/>
          <a:fontRef idx="minor"/>
        </p:style>
        <p:txBody>
          <a:bodyPr lIns="90000" rIns="90000" tIns="45000" bIns="45000">
            <a:normAutofit/>
          </a:bodyPr>
          <a:p>
            <a:pPr marL="228600" indent="-227880" algn="just">
              <a:lnSpc>
                <a:spcPct val="90000"/>
              </a:lnSpc>
              <a:spcBef>
                <a:spcPts val="1001"/>
              </a:spcBef>
              <a:buClr>
                <a:srgbClr val="000000"/>
              </a:buClr>
              <a:buFont typeface="Arial"/>
              <a:buChar char="•"/>
            </a:pPr>
            <a:r>
              <a:rPr b="0" lang="en-US" sz="2400" spc="-1" strike="noStrike">
                <a:latin typeface="Calibri"/>
              </a:rPr>
              <a:t>All we have is the prior information</a:t>
            </a:r>
            <a:endParaRPr b="0" lang="en-US" sz="2400" spc="-1" strike="noStrike">
              <a:latin typeface="Arial"/>
            </a:endParaRPr>
          </a:p>
          <a:p>
            <a:pPr lvl="2" marL="648000" indent="-216000" algn="just">
              <a:lnSpc>
                <a:spcPct val="90000"/>
              </a:lnSpc>
              <a:spcBef>
                <a:spcPts val="1001"/>
              </a:spcBef>
              <a:buClr>
                <a:srgbClr val="000000"/>
              </a:buClr>
              <a:buSzPct val="45000"/>
              <a:buFont typeface="Wingdings" charset="2"/>
              <a:buChar char=""/>
            </a:pPr>
            <a:r>
              <a:rPr b="0" lang="en-US" sz="2400" spc="-1" strike="noStrike">
                <a:latin typeface="Calibri"/>
              </a:rPr>
              <a:t>No new data to learn from</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7" name="" descr=""/>
          <p:cNvPicPr/>
          <p:nvPr/>
        </p:nvPicPr>
        <p:blipFill>
          <a:blip r:embed="rId1"/>
          <a:stretch/>
        </p:blipFill>
        <p:spPr>
          <a:xfrm>
            <a:off x="6110640" y="3430800"/>
            <a:ext cx="360" cy="360"/>
          </a:xfrm>
          <a:prstGeom prst="rect">
            <a:avLst/>
          </a:prstGeom>
          <a:ln w="0">
            <a:noFill/>
          </a:ln>
        </p:spPr>
      </p:pic>
      <p:pic>
        <p:nvPicPr>
          <p:cNvPr id="268" name="" descr=""/>
          <p:cNvPicPr/>
          <p:nvPr/>
        </p:nvPicPr>
        <p:blipFill>
          <a:blip r:embed="rId2"/>
          <a:stretch/>
        </p:blipFill>
        <p:spPr>
          <a:xfrm>
            <a:off x="298800" y="360000"/>
            <a:ext cx="6361200" cy="6323400"/>
          </a:xfrm>
          <a:prstGeom prst="rect">
            <a:avLst/>
          </a:prstGeom>
          <a:ln w="0">
            <a:noFill/>
          </a:ln>
        </p:spPr>
      </p:pic>
      <p:sp>
        <p:nvSpPr>
          <p:cNvPr id="269" name="Content Placeholder 4_0"/>
          <p:cNvSpPr/>
          <p:nvPr/>
        </p:nvSpPr>
        <p:spPr>
          <a:xfrm>
            <a:off x="7367040" y="900000"/>
            <a:ext cx="4512960" cy="545616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400" spc="-1" strike="noStrike">
                <a:solidFill>
                  <a:srgbClr val="0000ff"/>
                </a:solidFill>
                <a:latin typeface="Calibri"/>
              </a:rPr>
              <a:t>Bacon()</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Green: prior distribution</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Grey: posterior distribution, which models acc.rates by combining the prior distribution with the dated depths</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Not much new has been learned in this case </a:t>
            </a:r>
            <a:endParaRPr b="0" lang="en-US" sz="24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400" spc="-1" strike="noStrike">
                <a:solidFill>
                  <a:srgbClr val="000000"/>
                </a:solidFill>
                <a:latin typeface="Calibri"/>
              </a:rPr>
              <a:t>grey and green overlap for acc.rate and memory</a:t>
            </a:r>
            <a:endParaRPr b="0" lang="en-US" sz="24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400" spc="-1" strike="noStrike">
                <a:solidFill>
                  <a:srgbClr val="000000"/>
                </a:solidFill>
                <a:latin typeface="Calibri"/>
              </a:rPr>
              <a:t>Many data points but no surprises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CustomShape 1_4"/>
          <p:cNvSpPr/>
          <p:nvPr/>
        </p:nvSpPr>
        <p:spPr>
          <a:xfrm>
            <a:off x="2593080" y="118080"/>
            <a:ext cx="8907840" cy="1278000"/>
          </a:xfrm>
          <a:prstGeom prst="rect">
            <a:avLst/>
          </a:prstGeom>
          <a:noFill/>
          <a:ln w="0">
            <a:noFill/>
          </a:ln>
        </p:spPr>
        <p:style>
          <a:lnRef idx="0"/>
          <a:fillRef idx="0"/>
          <a:effectRef idx="0"/>
          <a:fontRef idx="minor"/>
        </p:style>
        <p:txBody>
          <a:bodyPr lIns="0" rIns="0" tIns="0" bIns="0" anchor="ctr">
            <a:noAutofit/>
          </a:bodyPr>
          <a:p>
            <a:pPr>
              <a:lnSpc>
                <a:spcPct val="90000"/>
              </a:lnSpc>
            </a:pPr>
            <a:r>
              <a:rPr b="0" i="1" lang="en-US" sz="4400" spc="-1" strike="noStrike">
                <a:solidFill>
                  <a:srgbClr val="000000"/>
                </a:solidFill>
                <a:latin typeface="Arial"/>
                <a:ea typeface="DejaVu Sans"/>
              </a:rPr>
              <a:t>Bacon – .out file</a:t>
            </a:r>
            <a:endParaRPr b="0" lang="es-MX" sz="4400" spc="-1" strike="noStrike">
              <a:latin typeface="Arial"/>
            </a:endParaRPr>
          </a:p>
        </p:txBody>
      </p:sp>
      <p:pic>
        <p:nvPicPr>
          <p:cNvPr id="271" name="Picture 2_4" descr=""/>
          <p:cNvPicPr/>
          <p:nvPr/>
        </p:nvPicPr>
        <p:blipFill>
          <a:blip r:embed="rId1"/>
          <a:stretch/>
        </p:blipFill>
        <p:spPr>
          <a:xfrm>
            <a:off x="360" y="2394360"/>
            <a:ext cx="12188520" cy="20671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2" name="" descr=""/>
          <p:cNvPicPr/>
          <p:nvPr/>
        </p:nvPicPr>
        <p:blipFill>
          <a:blip r:embed="rId1"/>
          <a:stretch/>
        </p:blipFill>
        <p:spPr>
          <a:xfrm>
            <a:off x="6110640" y="3430800"/>
            <a:ext cx="360" cy="360"/>
          </a:xfrm>
          <a:prstGeom prst="rect">
            <a:avLst/>
          </a:prstGeom>
          <a:ln w="0">
            <a:noFill/>
          </a:ln>
        </p:spPr>
      </p:pic>
      <p:sp>
        <p:nvSpPr>
          <p:cNvPr id="273" name="Content Placeholder 4_4"/>
          <p:cNvSpPr/>
          <p:nvPr/>
        </p:nvSpPr>
        <p:spPr>
          <a:xfrm>
            <a:off x="7020000" y="900000"/>
            <a:ext cx="4860000" cy="545616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400" spc="-1" strike="noStrike">
                <a:solidFill>
                  <a:srgbClr val="0000ff"/>
                </a:solidFill>
                <a:latin typeface="Calibri"/>
              </a:rPr>
              <a:t>Bacon(“RLGH3”, suggest=FALSE)</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Bacon suggested to adapt acc.mean to 50, but we said no.</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Prior and posterior accrates differ</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But no difference for memory</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Lowermost date modelled as outlier</a:t>
            </a:r>
            <a:endParaRPr b="0" lang="en-US" sz="2400" spc="-1" strike="noStrike">
              <a:latin typeface="Arial"/>
            </a:endParaRPr>
          </a:p>
        </p:txBody>
      </p:sp>
      <p:pic>
        <p:nvPicPr>
          <p:cNvPr id="274" name="" descr=""/>
          <p:cNvPicPr/>
          <p:nvPr/>
        </p:nvPicPr>
        <p:blipFill>
          <a:blip r:embed="rId2"/>
          <a:stretch/>
        </p:blipFill>
        <p:spPr>
          <a:xfrm>
            <a:off x="252000" y="216000"/>
            <a:ext cx="6332760" cy="63612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5" name="" descr=""/>
          <p:cNvPicPr/>
          <p:nvPr/>
        </p:nvPicPr>
        <p:blipFill>
          <a:blip r:embed="rId1"/>
          <a:stretch/>
        </p:blipFill>
        <p:spPr>
          <a:xfrm>
            <a:off x="6110640" y="3430800"/>
            <a:ext cx="360" cy="360"/>
          </a:xfrm>
          <a:prstGeom prst="rect">
            <a:avLst/>
          </a:prstGeom>
          <a:ln w="0">
            <a:noFill/>
          </a:ln>
        </p:spPr>
      </p:pic>
      <p:sp>
        <p:nvSpPr>
          <p:cNvPr id="276" name="Content Placeholder 4_5"/>
          <p:cNvSpPr/>
          <p:nvPr/>
        </p:nvSpPr>
        <p:spPr>
          <a:xfrm>
            <a:off x="7020000" y="900000"/>
            <a:ext cx="4860000" cy="545616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400" spc="-1" strike="noStrike">
                <a:solidFill>
                  <a:srgbClr val="0000ff"/>
                </a:solidFill>
                <a:latin typeface="Calibri"/>
              </a:rPr>
              <a:t>Bacon(“RLGH3”, accept.suggestions=TRUE)</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We accept Bacon’s suggestion to adapt acc.mean to 50</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Prior and posterior accrates now more similar</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Lowermost date not outlying</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Memory: posterior overlaps with prior but bit lower</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 </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This shows how prior info can be used transparently to bypass some dates, to steer a model</a:t>
            </a:r>
            <a:endParaRPr b="0" lang="en-US" sz="24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400" spc="-1" strike="noStrike">
                <a:solidFill>
                  <a:srgbClr val="000000"/>
                </a:solidFill>
                <a:latin typeface="Calibri"/>
              </a:rPr>
              <a:t>Is the lowermost date outlying or did acc.rate change?</a:t>
            </a:r>
            <a:endParaRPr b="0" lang="en-US" sz="2400" spc="-1" strike="noStrike">
              <a:latin typeface="Arial"/>
            </a:endParaRPr>
          </a:p>
        </p:txBody>
      </p:sp>
      <p:pic>
        <p:nvPicPr>
          <p:cNvPr id="277" name="" descr=""/>
          <p:cNvPicPr/>
          <p:nvPr/>
        </p:nvPicPr>
        <p:blipFill>
          <a:blip r:embed="rId2"/>
          <a:stretch/>
        </p:blipFill>
        <p:spPr>
          <a:xfrm>
            <a:off x="281160" y="198000"/>
            <a:ext cx="6351840" cy="63993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8" name="" descr=""/>
          <p:cNvPicPr/>
          <p:nvPr/>
        </p:nvPicPr>
        <p:blipFill>
          <a:blip r:embed="rId1"/>
          <a:stretch/>
        </p:blipFill>
        <p:spPr>
          <a:xfrm>
            <a:off x="6110640" y="3430800"/>
            <a:ext cx="360" cy="360"/>
          </a:xfrm>
          <a:prstGeom prst="rect">
            <a:avLst/>
          </a:prstGeom>
          <a:ln w="0">
            <a:noFill/>
          </a:ln>
        </p:spPr>
      </p:pic>
      <p:sp>
        <p:nvSpPr>
          <p:cNvPr id="279" name="Content Placeholder 4_12"/>
          <p:cNvSpPr/>
          <p:nvPr/>
        </p:nvSpPr>
        <p:spPr>
          <a:xfrm>
            <a:off x="7020000" y="900000"/>
            <a:ext cx="4860000" cy="545616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What about that memory thing?</a:t>
            </a:r>
            <a:endParaRPr b="0" lang="en-US" sz="2400" spc="-1" strike="noStrike">
              <a:latin typeface="Arial"/>
            </a:endParaRPr>
          </a:p>
          <a:p>
            <a:pPr marL="228600" indent="-227880">
              <a:lnSpc>
                <a:spcPct val="90000"/>
              </a:lnSpc>
              <a:spcBef>
                <a:spcPts val="1001"/>
              </a:spcBef>
              <a:buClr>
                <a:srgbClr val="000000"/>
              </a:buClr>
              <a:buFont typeface="Arial"/>
              <a:buChar char="•"/>
            </a:pPr>
            <a:r>
              <a:rPr b="0" i="1" lang="en-US" sz="2800" spc="-1" strike="noStrike">
                <a:solidFill>
                  <a:srgbClr val="000000"/>
                </a:solidFill>
                <a:latin typeface="Times new roman"/>
              </a:rPr>
              <a:t>x</a:t>
            </a:r>
            <a:r>
              <a:rPr b="0" i="1" lang="en-US" sz="2800" spc="-1" strike="noStrike" baseline="-8000">
                <a:solidFill>
                  <a:srgbClr val="000000"/>
                </a:solidFill>
                <a:latin typeface="Times new roman"/>
              </a:rPr>
              <a:t>j</a:t>
            </a:r>
            <a:r>
              <a:rPr b="0" i="1" lang="en-US" sz="2800" spc="-1" strike="noStrike">
                <a:solidFill>
                  <a:srgbClr val="000000"/>
                </a:solidFill>
                <a:latin typeface="Times new roman"/>
              </a:rPr>
              <a:t> = </a:t>
            </a:r>
            <a:r>
              <a:rPr b="0" i="1" lang="en-US" sz="2800" spc="-1" strike="noStrike">
                <a:solidFill>
                  <a:srgbClr val="c9211e"/>
                </a:solidFill>
                <a:latin typeface="Times new roman"/>
              </a:rPr>
              <a:t>w</a:t>
            </a:r>
            <a:r>
              <a:rPr b="0" i="1" lang="en-US" sz="2800" spc="-1" strike="noStrike">
                <a:solidFill>
                  <a:srgbClr val="000000"/>
                </a:solidFill>
                <a:latin typeface="Times new roman"/>
              </a:rPr>
              <a:t>*x</a:t>
            </a:r>
            <a:r>
              <a:rPr b="0" i="1" lang="en-US" sz="2800" spc="-1" strike="noStrike" baseline="-8000">
                <a:solidFill>
                  <a:srgbClr val="000000"/>
                </a:solidFill>
                <a:latin typeface="Times new roman"/>
              </a:rPr>
              <a:t>j+1</a:t>
            </a:r>
            <a:r>
              <a:rPr b="0" i="1" lang="en-US" sz="2800" spc="-1" strike="noStrike">
                <a:solidFill>
                  <a:srgbClr val="000000"/>
                </a:solidFill>
                <a:latin typeface="Times new roman"/>
              </a:rPr>
              <a:t> + (1-</a:t>
            </a:r>
            <a:r>
              <a:rPr b="0" i="1" lang="en-US" sz="2800" spc="-1" strike="noStrike">
                <a:solidFill>
                  <a:srgbClr val="c9211e"/>
                </a:solidFill>
                <a:latin typeface="Times new roman"/>
              </a:rPr>
              <a:t>w</a:t>
            </a:r>
            <a:r>
              <a:rPr b="0" i="1" lang="en-US" sz="2800" spc="-1" strike="noStrike">
                <a:solidFill>
                  <a:srgbClr val="000000"/>
                </a:solidFill>
                <a:latin typeface="Times new roman"/>
              </a:rPr>
              <a:t>)*</a:t>
            </a:r>
            <a:r>
              <a:rPr b="0" i="1" lang="en-US" sz="2800" spc="-1" strike="noStrike">
                <a:solidFill>
                  <a:srgbClr val="0000ff"/>
                </a:solidFill>
                <a:latin typeface="Times new roman"/>
                <a:ea typeface="Noto Sans CJK HK"/>
              </a:rPr>
              <a:t>α</a:t>
            </a:r>
            <a:r>
              <a:rPr b="0" i="1" lang="en-US" sz="2800" spc="-1" strike="noStrike" baseline="-8000">
                <a:solidFill>
                  <a:srgbClr val="0000ff"/>
                </a:solidFill>
                <a:latin typeface="Times new roman"/>
              </a:rPr>
              <a:t>j</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ff"/>
                </a:solidFill>
                <a:latin typeface="Calibri"/>
              </a:rPr>
              <a:t>Bacon(“RLGH3”, mem.mean=.99, mem.strength=1000)</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Yuck!</a:t>
            </a:r>
            <a:endParaRPr b="0" lang="en-US" sz="2400" spc="-1" strike="noStrike">
              <a:latin typeface="Arial"/>
            </a:endParaRPr>
          </a:p>
        </p:txBody>
      </p:sp>
      <p:pic>
        <p:nvPicPr>
          <p:cNvPr id="280" name="" descr=""/>
          <p:cNvPicPr/>
          <p:nvPr/>
        </p:nvPicPr>
        <p:blipFill>
          <a:blip r:embed="rId2"/>
          <a:stretch/>
        </p:blipFill>
        <p:spPr>
          <a:xfrm>
            <a:off x="709200" y="720000"/>
            <a:ext cx="5770800" cy="53424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1" name="" descr=""/>
          <p:cNvPicPr/>
          <p:nvPr/>
        </p:nvPicPr>
        <p:blipFill>
          <a:blip r:embed="rId1"/>
          <a:stretch/>
        </p:blipFill>
        <p:spPr>
          <a:xfrm>
            <a:off x="6110640" y="3430800"/>
            <a:ext cx="360" cy="360"/>
          </a:xfrm>
          <a:prstGeom prst="rect">
            <a:avLst/>
          </a:prstGeom>
          <a:ln w="0">
            <a:noFill/>
          </a:ln>
        </p:spPr>
      </p:pic>
      <p:sp>
        <p:nvSpPr>
          <p:cNvPr id="282" name="Content Placeholder 4_13"/>
          <p:cNvSpPr/>
          <p:nvPr/>
        </p:nvSpPr>
        <p:spPr>
          <a:xfrm>
            <a:off x="7020000" y="900000"/>
            <a:ext cx="4860000" cy="545616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What about that memory thing?</a:t>
            </a:r>
            <a:endParaRPr b="0" lang="en-US" sz="2400" spc="-1" strike="noStrike">
              <a:latin typeface="Arial"/>
            </a:endParaRPr>
          </a:p>
          <a:p>
            <a:pPr marL="228600" indent="-227880">
              <a:lnSpc>
                <a:spcPct val="90000"/>
              </a:lnSpc>
              <a:spcBef>
                <a:spcPts val="1001"/>
              </a:spcBef>
              <a:buClr>
                <a:srgbClr val="000000"/>
              </a:buClr>
              <a:buFont typeface="Arial"/>
              <a:buChar char="•"/>
            </a:pPr>
            <a:r>
              <a:rPr b="0" i="1" lang="en-US" sz="2800" spc="-1" strike="noStrike">
                <a:solidFill>
                  <a:srgbClr val="000000"/>
                </a:solidFill>
                <a:latin typeface="Times new roman"/>
              </a:rPr>
              <a:t>x</a:t>
            </a:r>
            <a:r>
              <a:rPr b="0" i="1" lang="en-US" sz="2800" spc="-1" strike="noStrike" baseline="-8000">
                <a:solidFill>
                  <a:srgbClr val="000000"/>
                </a:solidFill>
                <a:latin typeface="Times new roman"/>
              </a:rPr>
              <a:t>j</a:t>
            </a:r>
            <a:r>
              <a:rPr b="0" i="1" lang="en-US" sz="2800" spc="-1" strike="noStrike">
                <a:solidFill>
                  <a:srgbClr val="000000"/>
                </a:solidFill>
                <a:latin typeface="Times new roman"/>
              </a:rPr>
              <a:t> = </a:t>
            </a:r>
            <a:r>
              <a:rPr b="0" i="1" lang="en-US" sz="2800" spc="-1" strike="noStrike">
                <a:solidFill>
                  <a:srgbClr val="c9211e"/>
                </a:solidFill>
                <a:latin typeface="Times new roman"/>
              </a:rPr>
              <a:t>w</a:t>
            </a:r>
            <a:r>
              <a:rPr b="0" i="1" lang="en-US" sz="2800" spc="-1" strike="noStrike">
                <a:solidFill>
                  <a:srgbClr val="000000"/>
                </a:solidFill>
                <a:latin typeface="Times new roman"/>
              </a:rPr>
              <a:t>*x</a:t>
            </a:r>
            <a:r>
              <a:rPr b="0" i="1" lang="en-US" sz="2800" spc="-1" strike="noStrike" baseline="-8000">
                <a:solidFill>
                  <a:srgbClr val="000000"/>
                </a:solidFill>
                <a:latin typeface="Times new roman"/>
              </a:rPr>
              <a:t>j+1</a:t>
            </a:r>
            <a:r>
              <a:rPr b="0" i="1" lang="en-US" sz="2800" spc="-1" strike="noStrike">
                <a:solidFill>
                  <a:srgbClr val="000000"/>
                </a:solidFill>
                <a:latin typeface="Times new roman"/>
              </a:rPr>
              <a:t> + (1-</a:t>
            </a:r>
            <a:r>
              <a:rPr b="0" i="1" lang="en-US" sz="2800" spc="-1" strike="noStrike">
                <a:solidFill>
                  <a:srgbClr val="c9211e"/>
                </a:solidFill>
                <a:latin typeface="Times new roman"/>
              </a:rPr>
              <a:t>w</a:t>
            </a:r>
            <a:r>
              <a:rPr b="0" i="1" lang="en-US" sz="2800" spc="-1" strike="noStrike">
                <a:solidFill>
                  <a:srgbClr val="000000"/>
                </a:solidFill>
                <a:latin typeface="Times new roman"/>
              </a:rPr>
              <a:t>)*</a:t>
            </a:r>
            <a:r>
              <a:rPr b="0" i="1" lang="en-US" sz="2800" spc="-1" strike="noStrike">
                <a:solidFill>
                  <a:srgbClr val="0000ff"/>
                </a:solidFill>
                <a:latin typeface="Times new roman"/>
                <a:ea typeface="Noto Sans CJK HK"/>
              </a:rPr>
              <a:t>α</a:t>
            </a:r>
            <a:r>
              <a:rPr b="0" i="1" lang="en-US" sz="2800" spc="-1" strike="noStrike" baseline="-8000">
                <a:solidFill>
                  <a:srgbClr val="0000ff"/>
                </a:solidFill>
                <a:latin typeface="Times new roman"/>
              </a:rPr>
              <a:t>j</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ff"/>
                </a:solidFill>
                <a:latin typeface="Calibri"/>
              </a:rPr>
              <a:t>Bacon(“RLGH3”, mem.mean=.01, mem.strength=1000)</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Not bad…</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Recommend to use a permissive prior, mean 0.5 with strength 10 (default)</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400" spc="-1" strike="noStrike">
                <a:solidFill>
                  <a:srgbClr val="000000"/>
                </a:solidFill>
                <a:latin typeface="Calibri"/>
              </a:rPr>
              <a:t>But robustness tests recommended</a:t>
            </a:r>
            <a:endParaRPr b="0" lang="en-US" sz="2400" spc="-1" strike="noStrike">
              <a:latin typeface="Arial"/>
            </a:endParaRPr>
          </a:p>
        </p:txBody>
      </p:sp>
      <p:pic>
        <p:nvPicPr>
          <p:cNvPr id="283" name="" descr=""/>
          <p:cNvPicPr/>
          <p:nvPr/>
        </p:nvPicPr>
        <p:blipFill>
          <a:blip r:embed="rId2"/>
          <a:stretch/>
        </p:blipFill>
        <p:spPr>
          <a:xfrm>
            <a:off x="661320" y="900000"/>
            <a:ext cx="5818680" cy="535176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4" name="" descr=""/>
          <p:cNvPicPr/>
          <p:nvPr/>
        </p:nvPicPr>
        <p:blipFill>
          <a:blip r:embed="rId1"/>
          <a:stretch/>
        </p:blipFill>
        <p:spPr>
          <a:xfrm>
            <a:off x="6110640" y="3430800"/>
            <a:ext cx="360" cy="360"/>
          </a:xfrm>
          <a:prstGeom prst="rect">
            <a:avLst/>
          </a:prstGeom>
          <a:ln w="0">
            <a:noFill/>
          </a:ln>
        </p:spPr>
      </p:pic>
      <p:pic>
        <p:nvPicPr>
          <p:cNvPr id="285" name="" descr=""/>
          <p:cNvPicPr/>
          <p:nvPr/>
        </p:nvPicPr>
        <p:blipFill>
          <a:blip r:embed="rId2"/>
          <a:stretch/>
        </p:blipFill>
        <p:spPr>
          <a:xfrm>
            <a:off x="888840" y="720000"/>
            <a:ext cx="4871160" cy="4392000"/>
          </a:xfrm>
          <a:prstGeom prst="rect">
            <a:avLst/>
          </a:prstGeom>
          <a:ln w="0">
            <a:noFill/>
          </a:ln>
        </p:spPr>
      </p:pic>
      <p:pic>
        <p:nvPicPr>
          <p:cNvPr id="286" name="" descr=""/>
          <p:cNvPicPr/>
          <p:nvPr/>
        </p:nvPicPr>
        <p:blipFill>
          <a:blip r:embed="rId3"/>
          <a:stretch/>
        </p:blipFill>
        <p:spPr>
          <a:xfrm>
            <a:off x="5981040" y="684000"/>
            <a:ext cx="4818960" cy="4423320"/>
          </a:xfrm>
          <a:prstGeom prst="rect">
            <a:avLst/>
          </a:prstGeom>
          <a:ln w="0">
            <a:noFill/>
          </a:ln>
        </p:spPr>
      </p:pic>
      <p:sp>
        <p:nvSpPr>
          <p:cNvPr id="287" name=""/>
          <p:cNvSpPr txBox="1"/>
          <p:nvPr/>
        </p:nvSpPr>
        <p:spPr>
          <a:xfrm>
            <a:off x="4320000" y="5760000"/>
            <a:ext cx="3292560" cy="484200"/>
          </a:xfrm>
          <a:prstGeom prst="rect">
            <a:avLst/>
          </a:prstGeom>
          <a:noFill/>
          <a:ln w="0">
            <a:noFill/>
          </a:ln>
        </p:spPr>
        <p:txBody>
          <a:bodyPr lIns="90000" rIns="90000" tIns="45000" bIns="45000">
            <a:noAutofit/>
          </a:bodyPr>
          <a:p>
            <a:r>
              <a:rPr b="0" i="1" lang="en-US" sz="2800" spc="-1" strike="noStrike">
                <a:solidFill>
                  <a:srgbClr val="000000"/>
                </a:solidFill>
                <a:latin typeface="Times new roman"/>
              </a:rPr>
              <a:t>x</a:t>
            </a:r>
            <a:r>
              <a:rPr b="0" i="1" lang="en-US" sz="2800" spc="-1" strike="noStrike" baseline="-8000">
                <a:solidFill>
                  <a:srgbClr val="000000"/>
                </a:solidFill>
                <a:latin typeface="Times new roman"/>
              </a:rPr>
              <a:t>j</a:t>
            </a:r>
            <a:r>
              <a:rPr b="0" i="1" lang="en-US" sz="2800" spc="-1" strike="noStrike">
                <a:solidFill>
                  <a:srgbClr val="000000"/>
                </a:solidFill>
                <a:latin typeface="Times new roman"/>
              </a:rPr>
              <a:t> = </a:t>
            </a:r>
            <a:r>
              <a:rPr b="0" i="1" lang="en-US" sz="2800" spc="-1" strike="noStrike">
                <a:solidFill>
                  <a:srgbClr val="c9211e"/>
                </a:solidFill>
                <a:latin typeface="Times new roman"/>
              </a:rPr>
              <a:t>w</a:t>
            </a:r>
            <a:r>
              <a:rPr b="0" i="1" lang="en-US" sz="2800" spc="-1" strike="noStrike">
                <a:solidFill>
                  <a:srgbClr val="000000"/>
                </a:solidFill>
                <a:latin typeface="Times new roman"/>
              </a:rPr>
              <a:t>*x</a:t>
            </a:r>
            <a:r>
              <a:rPr b="0" i="1" lang="en-US" sz="2800" spc="-1" strike="noStrike" baseline="-8000">
                <a:solidFill>
                  <a:srgbClr val="000000"/>
                </a:solidFill>
                <a:latin typeface="Times new roman"/>
              </a:rPr>
              <a:t>j+1</a:t>
            </a:r>
            <a:r>
              <a:rPr b="0" i="1" lang="en-US" sz="2800" spc="-1" strike="noStrike">
                <a:solidFill>
                  <a:srgbClr val="000000"/>
                </a:solidFill>
                <a:latin typeface="Times new roman"/>
              </a:rPr>
              <a:t> + (1-</a:t>
            </a:r>
            <a:r>
              <a:rPr b="0" i="1" lang="en-US" sz="2800" spc="-1" strike="noStrike">
                <a:solidFill>
                  <a:srgbClr val="c9211e"/>
                </a:solidFill>
                <a:latin typeface="Times new roman"/>
              </a:rPr>
              <a:t>w</a:t>
            </a:r>
            <a:r>
              <a:rPr b="0" i="1" lang="en-US" sz="2800" spc="-1" strike="noStrike">
                <a:solidFill>
                  <a:srgbClr val="000000"/>
                </a:solidFill>
                <a:latin typeface="Times new roman"/>
              </a:rPr>
              <a:t>)*</a:t>
            </a:r>
            <a:r>
              <a:rPr b="0" i="1" lang="en-US" sz="2800" spc="-1" strike="noStrike">
                <a:solidFill>
                  <a:srgbClr val="0000ff"/>
                </a:solidFill>
                <a:latin typeface="Times new roman"/>
                <a:ea typeface="Noto Sans CJK HK"/>
              </a:rPr>
              <a:t>α</a:t>
            </a:r>
            <a:r>
              <a:rPr b="0" i="1" lang="en-US" sz="2800" spc="-1" strike="noStrike" baseline="-8000">
                <a:solidFill>
                  <a:srgbClr val="0000ff"/>
                </a:solidFill>
                <a:latin typeface="Times new roman"/>
              </a:rPr>
              <a:t>j</a:t>
            </a:r>
            <a:endParaRPr b="0" lang="es-MX" sz="2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itle 1"/>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Priors – which values to choose?</a:t>
            </a:r>
            <a:endParaRPr b="0" lang="en-US" sz="4400" spc="-1" strike="noStrike">
              <a:latin typeface="Arial"/>
            </a:endParaRPr>
          </a:p>
        </p:txBody>
      </p:sp>
      <p:sp>
        <p:nvSpPr>
          <p:cNvPr id="289" name="Content Placeholder 2"/>
          <p:cNvSpPr/>
          <p:nvPr/>
        </p:nvSpPr>
        <p:spPr>
          <a:xfrm>
            <a:off x="838080" y="1825560"/>
            <a:ext cx="10514880" cy="4350600"/>
          </a:xfrm>
          <a:prstGeom prst="rect">
            <a:avLst/>
          </a:prstGeom>
          <a:noFill/>
          <a:ln w="0">
            <a:noFill/>
          </a:ln>
        </p:spPr>
        <p:style>
          <a:lnRef idx="0"/>
          <a:fillRef idx="0"/>
          <a:effectRef idx="0"/>
          <a:fontRef idx="minor"/>
        </p:style>
      </p:sp>
      <p:sp>
        <p:nvSpPr>
          <p:cNvPr id="290" name="Content Placeholder 4_2"/>
          <p:cNvSpPr/>
          <p:nvPr/>
        </p:nvSpPr>
        <p:spPr>
          <a:xfrm>
            <a:off x="540000" y="1825560"/>
            <a:ext cx="1134000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For reasons of consistency and transparency, use defaults where possible</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Or accept the suggested values, and tell so in your paper</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If you have more information, you can adapt the priors</a:t>
            </a:r>
            <a:endParaRPr b="0" lang="en-US" sz="2800" spc="-1" strike="noStrike">
              <a:latin typeface="Arial"/>
            </a:endParaRPr>
          </a:p>
          <a:p>
            <a:pPr lvl="1" marL="432000" indent="-216000">
              <a:lnSpc>
                <a:spcPct val="90000"/>
              </a:lnSpc>
              <a:spcBef>
                <a:spcPts val="1001"/>
              </a:spcBef>
              <a:buClr>
                <a:srgbClr val="000000"/>
              </a:buClr>
              <a:buSzPct val="45000"/>
              <a:buFont typeface="Wingdings" charset="2"/>
              <a:buChar char=""/>
            </a:pPr>
            <a:r>
              <a:rPr b="0" lang="en-US" sz="2800" spc="-1" strike="noStrike">
                <a:solidFill>
                  <a:srgbClr val="000000"/>
                </a:solidFill>
                <a:latin typeface="Calibri"/>
              </a:rPr>
              <a:t>e.g., adapt acc.mean for recent lake, Glacial lake</a:t>
            </a:r>
            <a:endParaRPr b="0" lang="en-US" sz="2800" spc="-1" strike="noStrike">
              <a:latin typeface="Arial"/>
            </a:endParaRPr>
          </a:p>
          <a:p>
            <a:pPr lvl="1" marL="432000" indent="-216000">
              <a:lnSpc>
                <a:spcPct val="90000"/>
              </a:lnSpc>
              <a:spcBef>
                <a:spcPts val="1001"/>
              </a:spcBef>
              <a:buClr>
                <a:srgbClr val="000000"/>
              </a:buClr>
              <a:buSzPct val="45000"/>
              <a:buFont typeface="Wingdings" charset="2"/>
              <a:buChar char=""/>
            </a:pPr>
            <a:r>
              <a:rPr b="0" lang="en-US" sz="2800" spc="-1" strike="noStrike">
                <a:solidFill>
                  <a:srgbClr val="000000"/>
                </a:solidFill>
                <a:latin typeface="Calibri"/>
              </a:rPr>
              <a:t>adapt acc.shape if you have strong information about acc.rates (e.g., from a sequence of postbomb dates)</a:t>
            </a:r>
            <a:endParaRPr b="0" lang="en-US" sz="2800" spc="-1" strike="noStrike">
              <a:latin typeface="Arial"/>
            </a:endParaRPr>
          </a:p>
          <a:p>
            <a:pPr lvl="1" marL="432000" indent="-216000">
              <a:lnSpc>
                <a:spcPct val="90000"/>
              </a:lnSpc>
              <a:spcBef>
                <a:spcPts val="1001"/>
              </a:spcBef>
              <a:buClr>
                <a:srgbClr val="000000"/>
              </a:buClr>
              <a:buSzPct val="45000"/>
              <a:buFont typeface="Wingdings" charset="2"/>
              <a:buChar char=""/>
            </a:pPr>
            <a:r>
              <a:rPr b="0" lang="en-US" sz="2800" spc="-1" strike="noStrike">
                <a:solidFill>
                  <a:srgbClr val="000000"/>
                </a:solidFill>
                <a:latin typeface="Calibri"/>
              </a:rPr>
              <a:t>mem.mean: if you expect high variations in acc.rate</a:t>
            </a:r>
            <a:endParaRPr b="0" lang="en-US" sz="2800" spc="-1" strike="noStrike">
              <a:latin typeface="Arial"/>
            </a:endParaRPr>
          </a:p>
          <a:p>
            <a:pPr lvl="1" marL="432000" indent="-216000">
              <a:lnSpc>
                <a:spcPct val="90000"/>
              </a:lnSpc>
              <a:spcBef>
                <a:spcPts val="1001"/>
              </a:spcBef>
              <a:buClr>
                <a:srgbClr val="000000"/>
              </a:buClr>
              <a:buSzPct val="45000"/>
              <a:buFont typeface="Wingdings" charset="2"/>
              <a:buChar char=""/>
            </a:pPr>
            <a:r>
              <a:rPr b="0" lang="en-US" sz="2800" spc="-1" strike="noStrike">
                <a:solidFill>
                  <a:srgbClr val="000000"/>
                </a:solidFill>
                <a:latin typeface="Calibri"/>
              </a:rPr>
              <a:t>mem.strength: if you have strong information about memory</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Test a range of priors – your model should be robust to settings</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itle 1_1"/>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Cores with stratigraphical changes</a:t>
            </a:r>
            <a:endParaRPr b="0" lang="en-US" sz="4400" spc="-1" strike="noStrike">
              <a:latin typeface="Arial"/>
            </a:endParaRPr>
          </a:p>
        </p:txBody>
      </p:sp>
      <p:sp>
        <p:nvSpPr>
          <p:cNvPr id="292" name="Content Placeholder 2_2"/>
          <p:cNvSpPr/>
          <p:nvPr/>
        </p:nvSpPr>
        <p:spPr>
          <a:xfrm>
            <a:off x="838080" y="1825560"/>
            <a:ext cx="10514880" cy="4350600"/>
          </a:xfrm>
          <a:prstGeom prst="rect">
            <a:avLst/>
          </a:prstGeom>
          <a:noFill/>
          <a:ln w="0">
            <a:noFill/>
          </a:ln>
        </p:spPr>
        <p:style>
          <a:lnRef idx="0"/>
          <a:fillRef idx="0"/>
          <a:effectRef idx="0"/>
          <a:fontRef idx="minor"/>
        </p:style>
      </p:sp>
      <p:sp>
        <p:nvSpPr>
          <p:cNvPr id="293" name="Content Placeholder 4_7"/>
          <p:cNvSpPr/>
          <p:nvPr/>
        </p:nvSpPr>
        <p:spPr>
          <a:xfrm>
            <a:off x="540000" y="1825560"/>
            <a:ext cx="610200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If you find indications for different accumulation regimes, you can set different acc.rates for the different zones:</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ff"/>
                </a:solidFill>
                <a:latin typeface="Calibri"/>
              </a:rPr>
              <a:t>Bacon(“RLGH3”, boundary=140, acc.mean=c(5, 200))</a:t>
            </a:r>
            <a:endParaRPr b="0" lang="en-US" sz="2800" spc="-1" strike="noStrike">
              <a:latin typeface="Arial"/>
            </a:endParaRPr>
          </a:p>
        </p:txBody>
      </p:sp>
      <p:pic>
        <p:nvPicPr>
          <p:cNvPr id="294" name="" descr=""/>
          <p:cNvPicPr/>
          <p:nvPr/>
        </p:nvPicPr>
        <p:blipFill>
          <a:blip r:embed="rId1"/>
          <a:stretch/>
        </p:blipFill>
        <p:spPr>
          <a:xfrm>
            <a:off x="6642000" y="1440000"/>
            <a:ext cx="5418000" cy="54180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
          <p:cNvSpPr txBox="1"/>
          <p:nvPr/>
        </p:nvSpPr>
        <p:spPr>
          <a:xfrm>
            <a:off x="609480" y="273240"/>
            <a:ext cx="10972080" cy="1144440"/>
          </a:xfrm>
          <a:prstGeom prst="rect">
            <a:avLst/>
          </a:prstGeom>
          <a:noFill/>
          <a:ln w="0">
            <a:noFill/>
          </a:ln>
        </p:spPr>
        <p:txBody>
          <a:bodyPr lIns="0" rIns="0" tIns="0" bIns="0" anchor="ctr">
            <a:noAutofit/>
          </a:bodyPr>
          <a:p>
            <a:pPr algn="ctr"/>
            <a:r>
              <a:rPr b="0" lang="es-MX" sz="5000" spc="-1" strike="noStrike">
                <a:latin typeface="Arial"/>
              </a:rPr>
              <a:t>Questions/remarks 1</a:t>
            </a:r>
            <a:endParaRPr b="0" lang="es-MX" sz="5000" spc="-1" strike="noStrike">
              <a:latin typeface="Arial"/>
            </a:endParaRPr>
          </a:p>
        </p:txBody>
      </p:sp>
      <p:sp>
        <p:nvSpPr>
          <p:cNvPr id="239" name=""/>
          <p:cNvSpPr txBox="1"/>
          <p:nvPr/>
        </p:nvSpPr>
        <p:spPr>
          <a:xfrm>
            <a:off x="609480" y="1604160"/>
            <a:ext cx="10972080" cy="3977280"/>
          </a:xfrm>
          <a:prstGeom prst="rect">
            <a:avLst/>
          </a:prstGeom>
          <a:noFill/>
          <a:ln w="0">
            <a:noFill/>
          </a:ln>
        </p:spPr>
        <p:txBody>
          <a:bodyPr lIns="0" rIns="0" tIns="0" bIns="0">
            <a:normAutofit fontScale="22000"/>
          </a:bodyPr>
          <a:p>
            <a:pPr marL="432000" indent="-324000">
              <a:spcBef>
                <a:spcPts val="1712"/>
              </a:spcBef>
              <a:buClr>
                <a:srgbClr val="000000"/>
              </a:buClr>
              <a:buSzPct val="45000"/>
              <a:buFont typeface="Wingdings" charset="2"/>
              <a:buChar char=""/>
            </a:pPr>
            <a:r>
              <a:rPr b="0" lang="es-MX" sz="3870" spc="-1" strike="noStrike">
                <a:latin typeface="Arial"/>
              </a:rPr>
              <a:t>The session was too rushed</a:t>
            </a:r>
            <a:endParaRPr b="0" lang="es-MX" sz="3870" spc="-1" strike="noStrike">
              <a:latin typeface="Arial"/>
            </a:endParaRPr>
          </a:p>
          <a:p>
            <a:pPr lvl="1" marL="864000" indent="-324000">
              <a:spcBef>
                <a:spcPts val="1369"/>
              </a:spcBef>
              <a:buClr>
                <a:srgbClr val="000000"/>
              </a:buClr>
              <a:buSzPct val="75000"/>
              <a:buFont typeface="Symbol" charset="2"/>
              <a:buChar char=""/>
            </a:pPr>
            <a:r>
              <a:rPr b="0" lang="es-MX" sz="3390" spc="-1" strike="noStrike">
                <a:solidFill>
                  <a:srgbClr val="0000ff"/>
                </a:solidFill>
                <a:latin typeface="Arial"/>
              </a:rPr>
              <a:t>sorry</a:t>
            </a:r>
            <a:endParaRPr b="0" lang="es-MX" sz="3390" spc="-1" strike="noStrike">
              <a:latin typeface="Arial"/>
            </a:endParaRPr>
          </a:p>
          <a:p>
            <a:pPr marL="432000" indent="-324000">
              <a:spcBef>
                <a:spcPts val="1712"/>
              </a:spcBef>
              <a:buClr>
                <a:srgbClr val="000000"/>
              </a:buClr>
              <a:buSzPct val="45000"/>
              <a:buFont typeface="Wingdings" charset="2"/>
              <a:buChar char=""/>
            </a:pPr>
            <a:r>
              <a:rPr b="0" lang="es-MX" sz="3870" spc="-1" strike="noStrike">
                <a:latin typeface="Arial"/>
              </a:rPr>
              <a:t>Provide .Rmd files</a:t>
            </a:r>
            <a:endParaRPr b="0" lang="es-MX" sz="3870" spc="-1" strike="noStrike">
              <a:latin typeface="Arial"/>
            </a:endParaRPr>
          </a:p>
          <a:p>
            <a:pPr lvl="1" marL="864000" indent="-324000">
              <a:spcBef>
                <a:spcPts val="1369"/>
              </a:spcBef>
              <a:buClr>
                <a:srgbClr val="000000"/>
              </a:buClr>
              <a:buSzPct val="75000"/>
              <a:buFont typeface="Symbol" charset="2"/>
              <a:buChar char=""/>
            </a:pPr>
            <a:r>
              <a:rPr b="0" lang="es-MX" sz="3390" spc="-1" strike="noStrike">
                <a:solidFill>
                  <a:srgbClr val="0000ff"/>
                </a:solidFill>
                <a:latin typeface="Arial"/>
              </a:rPr>
              <a:t>done</a:t>
            </a:r>
            <a:endParaRPr b="0" lang="es-MX" sz="3390" spc="-1" strike="noStrike">
              <a:latin typeface="Arial"/>
            </a:endParaRPr>
          </a:p>
          <a:p>
            <a:pPr marL="432000" indent="-324000">
              <a:spcBef>
                <a:spcPts val="1712"/>
              </a:spcBef>
              <a:buClr>
                <a:srgbClr val="000000"/>
              </a:buClr>
              <a:buSzPct val="45000"/>
              <a:buFont typeface="Wingdings" charset="2"/>
              <a:buChar char=""/>
            </a:pPr>
            <a:r>
              <a:rPr b="0" lang="es-MX" sz="3870" spc="-1" strike="noStrike">
                <a:latin typeface="Arial"/>
              </a:rPr>
              <a:t>Resources to understand MCMC</a:t>
            </a:r>
            <a:endParaRPr b="0" lang="es-MX" sz="3870" spc="-1" strike="noStrike">
              <a:latin typeface="Arial"/>
            </a:endParaRPr>
          </a:p>
          <a:p>
            <a:pPr lvl="1" marL="864000" indent="-324000">
              <a:spcBef>
                <a:spcPts val="1369"/>
              </a:spcBef>
              <a:buClr>
                <a:srgbClr val="000000"/>
              </a:buClr>
              <a:buSzPct val="75000"/>
              <a:buFont typeface="Symbol" charset="2"/>
              <a:buChar char=""/>
            </a:pPr>
            <a:r>
              <a:rPr b="0" lang="es-MX" sz="3390" spc="-1" strike="noStrike">
                <a:solidFill>
                  <a:srgbClr val="0000ff"/>
                </a:solidFill>
                <a:latin typeface="Arial"/>
              </a:rPr>
              <a:t>https://towardsdatascience.com/a-zero-math-introduction-to-markov-chain-monte-carlo-methods-dcba889e0c50 </a:t>
            </a:r>
            <a:endParaRPr b="0" lang="es-MX" sz="3390" spc="-1" strike="noStrike">
              <a:latin typeface="Arial"/>
            </a:endParaRPr>
          </a:p>
          <a:p>
            <a:pPr marL="432000" indent="-324000">
              <a:spcBef>
                <a:spcPts val="1712"/>
              </a:spcBef>
              <a:buClr>
                <a:srgbClr val="000000"/>
              </a:buClr>
              <a:buSzPct val="45000"/>
              <a:buFont typeface="Wingdings" charset="2"/>
              <a:buChar char=""/>
            </a:pPr>
            <a:r>
              <a:rPr b="0" lang="es-MX" sz="3870" spc="-1" strike="noStrike">
                <a:latin typeface="Arial"/>
              </a:rPr>
              <a:t>How do you account for reservoir correction in marine records while using Bacon?</a:t>
            </a:r>
            <a:endParaRPr b="0" lang="es-MX" sz="3870" spc="-1" strike="noStrike">
              <a:latin typeface="Arial"/>
            </a:endParaRPr>
          </a:p>
          <a:p>
            <a:pPr lvl="1" marL="864000" indent="-324000">
              <a:spcBef>
                <a:spcPts val="1369"/>
              </a:spcBef>
              <a:buClr>
                <a:srgbClr val="000000"/>
              </a:buClr>
              <a:buSzPct val="75000"/>
              <a:buFont typeface="Symbol" charset="2"/>
              <a:buChar char=""/>
            </a:pPr>
            <a:r>
              <a:rPr b="0" lang="es-MX" sz="3390" spc="-1" strike="noStrike">
                <a:solidFill>
                  <a:srgbClr val="0000ff"/>
                </a:solidFill>
                <a:latin typeface="Arial"/>
              </a:rPr>
              <a:t>Add d.R, d.STD columns to your .csv file (see later)</a:t>
            </a:r>
            <a:endParaRPr b="0" lang="es-MX" sz="3390" spc="-1" strike="noStrike">
              <a:latin typeface="Arial"/>
            </a:endParaRPr>
          </a:p>
          <a:p>
            <a:pPr marL="432000" indent="-324000">
              <a:spcBef>
                <a:spcPts val="1712"/>
              </a:spcBef>
              <a:buClr>
                <a:srgbClr val="000000"/>
              </a:buClr>
              <a:buSzPct val="45000"/>
              <a:buFont typeface="Wingdings" charset="2"/>
              <a:buChar char=""/>
            </a:pPr>
            <a:r>
              <a:rPr b="0" lang="es-MX" sz="3870" spc="-1" strike="noStrike">
                <a:latin typeface="Arial"/>
              </a:rPr>
              <a:t>How would you enter U/Th dates and deal with speleothems?</a:t>
            </a:r>
            <a:endParaRPr b="0" lang="es-MX" sz="3870" spc="-1" strike="noStrike">
              <a:latin typeface="Arial"/>
            </a:endParaRPr>
          </a:p>
          <a:p>
            <a:pPr lvl="1" marL="864000" indent="-324000">
              <a:spcBef>
                <a:spcPts val="1369"/>
              </a:spcBef>
              <a:buClr>
                <a:srgbClr val="000000"/>
              </a:buClr>
              <a:buSzPct val="75000"/>
              <a:buFont typeface="Symbol" charset="2"/>
              <a:buChar char=""/>
            </a:pPr>
            <a:r>
              <a:rPr b="0" lang="es-MX" sz="3390" spc="-1" strike="noStrike">
                <a:solidFill>
                  <a:srgbClr val="0000ff"/>
                </a:solidFill>
                <a:latin typeface="Arial"/>
              </a:rPr>
              <a:t>As cal BP, cc=0, assuming normal distribution (or student-t)</a:t>
            </a:r>
            <a:endParaRPr b="0" lang="es-MX" sz="3390" spc="-1" strike="noStrike">
              <a:latin typeface="Arial"/>
            </a:endParaRPr>
          </a:p>
          <a:p>
            <a:pPr lvl="1" marL="864000" indent="-324000">
              <a:spcBef>
                <a:spcPts val="1369"/>
              </a:spcBef>
              <a:buClr>
                <a:srgbClr val="000000"/>
              </a:buClr>
              <a:buSzPct val="75000"/>
              <a:buFont typeface="Symbol" charset="2"/>
              <a:buChar char=""/>
            </a:pPr>
            <a:r>
              <a:rPr b="0" lang="es-MX" sz="3390" spc="-1" strike="noStrike">
                <a:solidFill>
                  <a:srgbClr val="0000ff"/>
                </a:solidFill>
                <a:latin typeface="Arial"/>
              </a:rPr>
              <a:t>Check also Comas-Bru et al. 2020 </a:t>
            </a:r>
            <a:r>
              <a:rPr b="0" i="1" lang="es-MX" sz="3390" spc="-1" strike="noStrike">
                <a:solidFill>
                  <a:srgbClr val="0000ff"/>
                </a:solidFill>
                <a:latin typeface="Arial"/>
              </a:rPr>
              <a:t>Earth Syst. Sci. Data</a:t>
            </a:r>
            <a:r>
              <a:rPr b="0" lang="es-MX" sz="3390" spc="-1" strike="noStrike">
                <a:solidFill>
                  <a:srgbClr val="0000ff"/>
                </a:solidFill>
                <a:latin typeface="Arial"/>
              </a:rPr>
              <a:t> doi:10.5194/essd-12-2579-2020</a:t>
            </a:r>
            <a:endParaRPr b="0" lang="es-MX" sz="339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Title 1_2"/>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Cores with stratigraphical changes</a:t>
            </a:r>
            <a:endParaRPr b="0" lang="en-US" sz="4400" spc="-1" strike="noStrike">
              <a:latin typeface="Arial"/>
            </a:endParaRPr>
          </a:p>
        </p:txBody>
      </p:sp>
      <p:sp>
        <p:nvSpPr>
          <p:cNvPr id="296" name="Content Placeholder 2_3"/>
          <p:cNvSpPr/>
          <p:nvPr/>
        </p:nvSpPr>
        <p:spPr>
          <a:xfrm>
            <a:off x="838080" y="1825560"/>
            <a:ext cx="10514880" cy="4350600"/>
          </a:xfrm>
          <a:prstGeom prst="rect">
            <a:avLst/>
          </a:prstGeom>
          <a:noFill/>
          <a:ln w="0">
            <a:noFill/>
          </a:ln>
        </p:spPr>
        <p:style>
          <a:lnRef idx="0"/>
          <a:fillRef idx="0"/>
          <a:effectRef idx="0"/>
          <a:fontRef idx="minor"/>
        </p:style>
      </p:sp>
      <p:sp>
        <p:nvSpPr>
          <p:cNvPr id="297" name="Content Placeholder 4_8"/>
          <p:cNvSpPr/>
          <p:nvPr/>
        </p:nvSpPr>
        <p:spPr>
          <a:xfrm>
            <a:off x="540000" y="1825560"/>
            <a:ext cx="610200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Or perhaps this was a hiatus:</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ff"/>
                </a:solidFill>
                <a:latin typeface="Calibri"/>
              </a:rPr>
              <a:t>Bacon(“RLGH3”, hiatus.depths=140, acc.mean=c(5, 200))</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Hiatus length prior uniform (max. 10 ka)</a:t>
            </a:r>
            <a:endParaRPr b="0" lang="en-US" sz="2800" spc="-1" strike="noStrike">
              <a:latin typeface="Arial"/>
            </a:endParaRPr>
          </a:p>
        </p:txBody>
      </p:sp>
      <p:pic>
        <p:nvPicPr>
          <p:cNvPr id="298" name="" descr=""/>
          <p:cNvPicPr/>
          <p:nvPr/>
        </p:nvPicPr>
        <p:blipFill>
          <a:blip r:embed="rId1"/>
          <a:stretch/>
        </p:blipFill>
        <p:spPr>
          <a:xfrm>
            <a:off x="6631200" y="1440000"/>
            <a:ext cx="5380920" cy="53809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Title 1_0"/>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Section thickness</a:t>
            </a:r>
            <a:endParaRPr b="0" lang="en-US" sz="4400" spc="-1" strike="noStrike">
              <a:latin typeface="Arial"/>
            </a:endParaRPr>
          </a:p>
        </p:txBody>
      </p:sp>
      <p:sp>
        <p:nvSpPr>
          <p:cNvPr id="300" name="Content Placeholder 2_1"/>
          <p:cNvSpPr/>
          <p:nvPr/>
        </p:nvSpPr>
        <p:spPr>
          <a:xfrm>
            <a:off x="838080" y="1825560"/>
            <a:ext cx="10514880" cy="4350600"/>
          </a:xfrm>
          <a:prstGeom prst="rect">
            <a:avLst/>
          </a:prstGeom>
          <a:noFill/>
          <a:ln w="0">
            <a:noFill/>
          </a:ln>
        </p:spPr>
        <p:style>
          <a:lnRef idx="0"/>
          <a:fillRef idx="0"/>
          <a:effectRef idx="0"/>
          <a:fontRef idx="minor"/>
        </p:style>
      </p:sp>
      <p:sp>
        <p:nvSpPr>
          <p:cNvPr id="301" name="Content Placeholder 4_6"/>
          <p:cNvSpPr/>
          <p:nvPr/>
        </p:nvSpPr>
        <p:spPr>
          <a:xfrm>
            <a:off x="540000" y="1825560"/>
            <a:ext cx="1134000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Default thick=5 cm</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Few sections: too ‘elbowy’</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Many sections: too many parameters, model can lose itself</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For very long/short cores, different values for thick will be suggested</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Also check for robustness of thick</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Sometimes it can be handy to set thick to something large for quick age-models (e.g., to check settings for priors). Once you found useful settings, decrease thick again to values that cause a smooth model.</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Currently working on finding better suggestions for thick</a:t>
            </a:r>
            <a:endParaRPr b="0" lang="en-US" sz="28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800" spc="-1" strike="noStrike">
                <a:solidFill>
                  <a:srgbClr val="000000"/>
                </a:solidFill>
                <a:latin typeface="Calibri"/>
              </a:rPr>
              <a:t>But 5 cm seems to work fine in many cases</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Title 1_3"/>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MCMC</a:t>
            </a:r>
            <a:endParaRPr b="0" lang="en-US" sz="4400" spc="-1" strike="noStrike">
              <a:latin typeface="Arial"/>
            </a:endParaRPr>
          </a:p>
        </p:txBody>
      </p:sp>
      <p:sp>
        <p:nvSpPr>
          <p:cNvPr id="303" name="Content Placeholder 2_4"/>
          <p:cNvSpPr/>
          <p:nvPr/>
        </p:nvSpPr>
        <p:spPr>
          <a:xfrm>
            <a:off x="838080" y="1825560"/>
            <a:ext cx="10514880" cy="4350600"/>
          </a:xfrm>
          <a:prstGeom prst="rect">
            <a:avLst/>
          </a:prstGeom>
          <a:noFill/>
          <a:ln w="0">
            <a:noFill/>
          </a:ln>
        </p:spPr>
        <p:style>
          <a:lnRef idx="0"/>
          <a:fillRef idx="0"/>
          <a:effectRef idx="0"/>
          <a:fontRef idx="minor"/>
        </p:style>
      </p:sp>
      <p:sp>
        <p:nvSpPr>
          <p:cNvPr id="304" name="Content Placeholder 4_9"/>
          <p:cNvSpPr/>
          <p:nvPr/>
        </p:nvSpPr>
        <p:spPr>
          <a:xfrm>
            <a:off x="540000" y="1825560"/>
            <a:ext cx="1134000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Bacon will run millions of MCMC iterations (size depends on ssize and on the amount of core sections)</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Using the twalk (Christen and Fox 2010) – walk, traverse, blow, hop</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Often, &lt;1% of the iterations will have moved a parameter</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After the run, burn-in removed </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Thinning to remove dependency between neighbouring iterations</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The MCMC plot (‘log of objective’) should show white noise with no discernible structure or features</a:t>
            </a:r>
            <a:endParaRPr b="0" lang="en-US" sz="2800" spc="-1" strike="noStrike">
              <a:latin typeface="Arial"/>
            </a:endParaRPr>
          </a:p>
          <a:p>
            <a:pPr lvl="3" marL="864000" indent="-216000">
              <a:lnSpc>
                <a:spcPct val="90000"/>
              </a:lnSpc>
              <a:spcBef>
                <a:spcPts val="1001"/>
              </a:spcBef>
              <a:buClr>
                <a:srgbClr val="000000"/>
              </a:buClr>
              <a:buSzPct val="45000"/>
              <a:buFont typeface="Wingdings" charset="2"/>
              <a:buChar char=""/>
            </a:pPr>
            <a:r>
              <a:rPr b="0" lang="en-US" sz="2800" spc="-1" strike="noStrike">
                <a:solidFill>
                  <a:srgbClr val="000000"/>
                </a:solidFill>
                <a:latin typeface="Calibri"/>
              </a:rPr>
              <a:t>Can be adapted using </a:t>
            </a:r>
            <a:r>
              <a:rPr b="0" lang="en-US" sz="2800" spc="-1" strike="noStrike">
                <a:solidFill>
                  <a:srgbClr val="0000ff"/>
                </a:solidFill>
                <a:latin typeface="Calibri"/>
              </a:rPr>
              <a:t>thinner()</a:t>
            </a:r>
            <a:r>
              <a:rPr b="0" lang="en-US" sz="2800" spc="-1" strike="noStrike">
                <a:solidFill>
                  <a:srgbClr val="000000"/>
                </a:solidFill>
                <a:latin typeface="Calibri"/>
              </a:rPr>
              <a:t> and </a:t>
            </a:r>
            <a:r>
              <a:rPr b="0" lang="en-US" sz="2800" spc="-1" strike="noStrike">
                <a:solidFill>
                  <a:srgbClr val="0000ff"/>
                </a:solidFill>
                <a:latin typeface="Calibri"/>
              </a:rPr>
              <a:t>scissors()</a:t>
            </a:r>
            <a:endParaRPr b="0" lang="en-US" sz="2800" spc="-1" strike="noStrike">
              <a:latin typeface="Arial"/>
            </a:endParaRPr>
          </a:p>
        </p:txBody>
      </p:sp>
      <p:sp>
        <p:nvSpPr>
          <p:cNvPr id="305" name=""/>
          <p:cNvSpPr txBox="1"/>
          <p:nvPr/>
        </p:nvSpPr>
        <p:spPr>
          <a:xfrm>
            <a:off x="360000" y="6452280"/>
            <a:ext cx="6852960" cy="346320"/>
          </a:xfrm>
          <a:prstGeom prst="rect">
            <a:avLst/>
          </a:prstGeom>
          <a:noFill/>
          <a:ln w="0">
            <a:noFill/>
          </a:ln>
        </p:spPr>
        <p:txBody>
          <a:bodyPr lIns="90000" rIns="90000" tIns="45000" bIns="45000">
            <a:noAutofit/>
          </a:bodyPr>
          <a:p>
            <a:r>
              <a:rPr b="0" lang="es-MX" sz="1800" spc="-1" strike="noStrike">
                <a:latin typeface="Arial"/>
              </a:rPr>
              <a:t>Christen and Fox 2010. </a:t>
            </a:r>
            <a:r>
              <a:rPr b="0" i="1" lang="es-MX" sz="1800" spc="-1" strike="noStrike">
                <a:latin typeface="Arial"/>
              </a:rPr>
              <a:t>Bayesian Analysis</a:t>
            </a:r>
            <a:r>
              <a:rPr b="0" lang="es-MX" sz="1800" spc="-1" strike="noStrike">
                <a:latin typeface="Arial"/>
              </a:rPr>
              <a:t> doi:10.1214/10-BA603.</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6" name="" descr=""/>
          <p:cNvPicPr/>
          <p:nvPr/>
        </p:nvPicPr>
        <p:blipFill>
          <a:blip r:embed="rId1"/>
          <a:stretch/>
        </p:blipFill>
        <p:spPr>
          <a:xfrm>
            <a:off x="720000" y="1080000"/>
            <a:ext cx="4571640" cy="4571640"/>
          </a:xfrm>
          <a:prstGeom prst="rect">
            <a:avLst/>
          </a:prstGeom>
          <a:ln w="0">
            <a:noFill/>
          </a:ln>
        </p:spPr>
      </p:pic>
      <p:sp>
        <p:nvSpPr>
          <p:cNvPr id="307" name=""/>
          <p:cNvSpPr txBox="1"/>
          <p:nvPr/>
        </p:nvSpPr>
        <p:spPr>
          <a:xfrm>
            <a:off x="1247400" y="6120000"/>
            <a:ext cx="1360440" cy="346320"/>
          </a:xfrm>
          <a:prstGeom prst="rect">
            <a:avLst/>
          </a:prstGeom>
          <a:noFill/>
          <a:ln w="0">
            <a:noFill/>
          </a:ln>
        </p:spPr>
        <p:txBody>
          <a:bodyPr lIns="90000" rIns="90000" tIns="45000" bIns="45000">
            <a:noAutofit/>
          </a:bodyPr>
          <a:p>
            <a:r>
              <a:rPr b="0" lang="es-MX" sz="1800" spc="-1" strike="noStrike">
                <a:solidFill>
                  <a:srgbClr val="0000ff"/>
                </a:solidFill>
                <a:latin typeface="Arial"/>
              </a:rPr>
              <a:t>Bacon(, 30)</a:t>
            </a:r>
            <a:endParaRPr b="0" lang="es-MX" sz="1800" spc="-1" strike="noStrike">
              <a:latin typeface="Arial"/>
            </a:endParaRPr>
          </a:p>
        </p:txBody>
      </p:sp>
      <p:pic>
        <p:nvPicPr>
          <p:cNvPr id="308" name="" descr=""/>
          <p:cNvPicPr/>
          <p:nvPr/>
        </p:nvPicPr>
        <p:blipFill>
          <a:blip r:embed="rId2"/>
          <a:stretch/>
        </p:blipFill>
        <p:spPr>
          <a:xfrm>
            <a:off x="6588360" y="1183680"/>
            <a:ext cx="4571640" cy="4571640"/>
          </a:xfrm>
          <a:prstGeom prst="rect">
            <a:avLst/>
          </a:prstGeom>
          <a:ln w="0">
            <a:noFill/>
          </a:ln>
        </p:spPr>
      </p:pic>
      <p:sp>
        <p:nvSpPr>
          <p:cNvPr id="309" name=""/>
          <p:cNvSpPr txBox="1"/>
          <p:nvPr/>
        </p:nvSpPr>
        <p:spPr>
          <a:xfrm>
            <a:off x="6840000" y="6138000"/>
            <a:ext cx="4531680" cy="346320"/>
          </a:xfrm>
          <a:prstGeom prst="rect">
            <a:avLst/>
          </a:prstGeom>
          <a:noFill/>
          <a:ln w="0">
            <a:noFill/>
          </a:ln>
        </p:spPr>
        <p:txBody>
          <a:bodyPr lIns="90000" rIns="90000" tIns="45000" bIns="45000">
            <a:noAutofit/>
          </a:bodyPr>
          <a:p>
            <a:r>
              <a:rPr b="0" lang="es-MX" sz="1800" spc="-1" strike="noStrike">
                <a:solidFill>
                  <a:srgbClr val="0000ff"/>
                </a:solidFill>
                <a:latin typeface="Arial"/>
              </a:rPr>
              <a:t>Bacon( boundary=26, acc.mean=c(10, 50))</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0" name="" descr=""/>
          <p:cNvPicPr/>
          <p:nvPr/>
        </p:nvPicPr>
        <p:blipFill>
          <a:blip r:embed="rId1"/>
          <a:stretch/>
        </p:blipFill>
        <p:spPr>
          <a:xfrm>
            <a:off x="1689120" y="1149120"/>
            <a:ext cx="4790880" cy="4790880"/>
          </a:xfrm>
          <a:prstGeom prst="rect">
            <a:avLst/>
          </a:prstGeom>
          <a:ln w="0">
            <a:noFill/>
          </a:ln>
        </p:spPr>
      </p:pic>
      <p:sp>
        <p:nvSpPr>
          <p:cNvPr id="311" name=""/>
          <p:cNvSpPr txBox="1"/>
          <p:nvPr/>
        </p:nvSpPr>
        <p:spPr>
          <a:xfrm>
            <a:off x="1620000" y="6084000"/>
            <a:ext cx="4268160" cy="346320"/>
          </a:xfrm>
          <a:prstGeom prst="rect">
            <a:avLst/>
          </a:prstGeom>
          <a:noFill/>
          <a:ln w="0">
            <a:noFill/>
          </a:ln>
        </p:spPr>
        <p:txBody>
          <a:bodyPr lIns="90000" rIns="90000" tIns="45000" bIns="45000">
            <a:noAutofit/>
          </a:bodyPr>
          <a:p>
            <a:r>
              <a:rPr b="0" lang="es-MX" sz="1800" spc="-1" strike="noStrike">
                <a:solidFill>
                  <a:srgbClr val="0000ff"/>
                </a:solidFill>
                <a:latin typeface="Arial"/>
              </a:rPr>
              <a:t>Baconvergence("MSB2K", 5, ssize=100)</a:t>
            </a:r>
            <a:endParaRPr b="0" lang="es-MX" sz="1800" spc="-1" strike="noStrike">
              <a:latin typeface="Arial"/>
            </a:endParaRPr>
          </a:p>
        </p:txBody>
      </p:sp>
      <p:sp>
        <p:nvSpPr>
          <p:cNvPr id="312" name=""/>
          <p:cNvSpPr txBox="1"/>
          <p:nvPr/>
        </p:nvSpPr>
        <p:spPr>
          <a:xfrm>
            <a:off x="6660000" y="2029680"/>
            <a:ext cx="5220000" cy="3834360"/>
          </a:xfrm>
          <a:prstGeom prst="rect">
            <a:avLst/>
          </a:prstGeom>
          <a:noFill/>
          <a:ln w="0">
            <a:noFill/>
          </a:ln>
        </p:spPr>
        <p:txBody>
          <a:bodyPr lIns="90000" rIns="90000" tIns="45000" bIns="45000">
            <a:noAutofit/>
          </a:bodyPr>
          <a:p>
            <a:r>
              <a:rPr b="0" lang="es-MX" sz="2000" spc="-1" strike="noStrike">
                <a:latin typeface="Courier New"/>
                <a:ea typeface="Courier New"/>
              </a:rPr>
              <a:t>“</a:t>
            </a:r>
            <a:r>
              <a:rPr b="0" lang="es-MX" sz="2000" spc="-1" strike="noStrike">
                <a:latin typeface="Courier New"/>
                <a:ea typeface="Courier New"/>
              </a:rPr>
              <a:t>Did 5 Bacon runs.</a:t>
            </a:r>
            <a:endParaRPr b="0" lang="es-MX" sz="2000" spc="-1" strike="noStrike">
              <a:latin typeface="Arial"/>
            </a:endParaRPr>
          </a:p>
          <a:p>
            <a:r>
              <a:rPr b="0" lang="es-MX" sz="2000" spc="-1" strike="noStrike">
                <a:latin typeface="Courier New"/>
                <a:ea typeface="Courier New"/>
              </a:rPr>
              <a:t>Gelman and Rubin Reduction Factor 1.11150186669561 (smaller and closer to 1 is better).</a:t>
            </a:r>
            <a:endParaRPr b="0" lang="es-MX" sz="2000" spc="-1" strike="noStrike">
              <a:latin typeface="Arial"/>
            </a:endParaRPr>
          </a:p>
          <a:p>
            <a:r>
              <a:rPr b="0" lang="es-MX" sz="2000" spc="-1" strike="noStrike">
                <a:latin typeface="Courier New"/>
                <a:ea typeface="Courier New"/>
              </a:rPr>
              <a:t>Probably not a robust MCMC run! Too much difference between runs, above the 1.05 threshold. Increase sample size?”</a:t>
            </a:r>
            <a:endParaRPr b="0" lang="es-MX" sz="2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Title 1_4"/>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Amy’s cores</a:t>
            </a:r>
            <a:endParaRPr b="0" lang="en-US" sz="4400" spc="-1" strike="noStrike">
              <a:latin typeface="Arial"/>
            </a:endParaRPr>
          </a:p>
        </p:txBody>
      </p:sp>
      <p:sp>
        <p:nvSpPr>
          <p:cNvPr id="314" name="Content Placeholder 2_6"/>
          <p:cNvSpPr/>
          <p:nvPr/>
        </p:nvSpPr>
        <p:spPr>
          <a:xfrm>
            <a:off x="1281240" y="1973520"/>
            <a:ext cx="10514880" cy="4350600"/>
          </a:xfrm>
          <a:prstGeom prst="rect">
            <a:avLst/>
          </a:prstGeom>
          <a:noFill/>
          <a:ln w="0">
            <a:noFill/>
          </a:ln>
        </p:spPr>
        <p:style>
          <a:lnRef idx="0"/>
          <a:fillRef idx="0"/>
          <a:effectRef idx="0"/>
          <a:fontRef idx="minor"/>
        </p:style>
      </p:sp>
      <p:sp>
        <p:nvSpPr>
          <p:cNvPr id="315" name="Content Placeholder 4_11"/>
          <p:cNvSpPr/>
          <p:nvPr/>
        </p:nvSpPr>
        <p:spPr>
          <a:xfrm>
            <a:off x="720000" y="1800000"/>
            <a:ext cx="1062000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800" spc="-1" strike="noStrike">
                <a:solidFill>
                  <a:srgbClr val="0000ff"/>
                </a:solidFill>
                <a:latin typeface="Calibri"/>
              </a:rPr>
              <a:t>Bacon(“Swiftcurrent41223”)</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Has a mix of C14 and cal BP dates</a:t>
            </a:r>
            <a:endParaRPr b="0" lang="en-US" sz="28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800" spc="-1" strike="noStrike">
                <a:solidFill>
                  <a:srgbClr val="000000"/>
                </a:solidFill>
                <a:latin typeface="Calibri"/>
              </a:rPr>
              <a:t>Also Pb210 dates</a:t>
            </a:r>
            <a:endParaRPr b="0" lang="en-US" sz="2800" spc="-1" strike="noStrike">
              <a:latin typeface="Arial"/>
            </a:endParaRPr>
          </a:p>
        </p:txBody>
      </p:sp>
      <p:pic>
        <p:nvPicPr>
          <p:cNvPr id="316" name="" descr=""/>
          <p:cNvPicPr/>
          <p:nvPr/>
        </p:nvPicPr>
        <p:blipFill>
          <a:blip r:embed="rId1"/>
          <a:stretch/>
        </p:blipFill>
        <p:spPr>
          <a:xfrm>
            <a:off x="6073560" y="540000"/>
            <a:ext cx="5986440" cy="596844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Title 1_5"/>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Amy’s cores</a:t>
            </a:r>
            <a:endParaRPr b="0" lang="en-US" sz="4400" spc="-1" strike="noStrike">
              <a:latin typeface="Arial"/>
            </a:endParaRPr>
          </a:p>
        </p:txBody>
      </p:sp>
      <p:sp>
        <p:nvSpPr>
          <p:cNvPr id="318" name="Content Placeholder 2_5"/>
          <p:cNvSpPr/>
          <p:nvPr/>
        </p:nvSpPr>
        <p:spPr>
          <a:xfrm>
            <a:off x="1281240" y="1973520"/>
            <a:ext cx="10514880" cy="4350600"/>
          </a:xfrm>
          <a:prstGeom prst="rect">
            <a:avLst/>
          </a:prstGeom>
          <a:noFill/>
          <a:ln w="0">
            <a:noFill/>
          </a:ln>
        </p:spPr>
        <p:style>
          <a:lnRef idx="0"/>
          <a:fillRef idx="0"/>
          <a:effectRef idx="0"/>
          <a:fontRef idx="minor"/>
        </p:style>
      </p:sp>
      <p:sp>
        <p:nvSpPr>
          <p:cNvPr id="319" name="Content Placeholder 4_10"/>
          <p:cNvSpPr/>
          <p:nvPr/>
        </p:nvSpPr>
        <p:spPr>
          <a:xfrm>
            <a:off x="720000" y="1800000"/>
            <a:ext cx="1062000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800" spc="-1" strike="noStrike">
                <a:solidFill>
                  <a:srgbClr val="0000ff"/>
                </a:solidFill>
                <a:latin typeface="Calibri"/>
              </a:rPr>
              <a:t>Bacon(“Steel98”)</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Has additional columns in .csv file</a:t>
            </a:r>
            <a:endParaRPr b="0" lang="en-US" sz="2800" spc="-1" strike="noStrike">
              <a:latin typeface="Arial"/>
            </a:endParaRPr>
          </a:p>
        </p:txBody>
      </p:sp>
      <p:pic>
        <p:nvPicPr>
          <p:cNvPr id="320" name="" descr=""/>
          <p:cNvPicPr/>
          <p:nvPr/>
        </p:nvPicPr>
        <p:blipFill>
          <a:blip r:embed="rId1"/>
          <a:stretch/>
        </p:blipFill>
        <p:spPr>
          <a:xfrm>
            <a:off x="216000" y="3060000"/>
            <a:ext cx="5614560" cy="3300480"/>
          </a:xfrm>
          <a:prstGeom prst="rect">
            <a:avLst/>
          </a:prstGeom>
          <a:ln w="0">
            <a:noFill/>
          </a:ln>
        </p:spPr>
      </p:pic>
      <p:pic>
        <p:nvPicPr>
          <p:cNvPr id="321" name="" descr=""/>
          <p:cNvPicPr/>
          <p:nvPr/>
        </p:nvPicPr>
        <p:blipFill>
          <a:blip r:embed="rId2"/>
          <a:stretch/>
        </p:blipFill>
        <p:spPr>
          <a:xfrm>
            <a:off x="6001920" y="522000"/>
            <a:ext cx="6166080" cy="6138000"/>
          </a:xfrm>
          <a:prstGeom prst="rect">
            <a:avLst/>
          </a:prstGeom>
          <a:ln w="0">
            <a:noFill/>
          </a:ln>
        </p:spPr>
      </p:pic>
      <p:sp>
        <p:nvSpPr>
          <p:cNvPr id="322" name=""/>
          <p:cNvSpPr/>
          <p:nvPr/>
        </p:nvSpPr>
        <p:spPr>
          <a:xfrm>
            <a:off x="3096000" y="2880000"/>
            <a:ext cx="720000" cy="900000"/>
          </a:xfrm>
          <a:prstGeom prst="ellipse">
            <a:avLst/>
          </a:prstGeom>
          <a:noFill/>
          <a:ln w="10080">
            <a:solidFill>
              <a:srgbClr val="c921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Title 1_6"/>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Amy’s cores</a:t>
            </a:r>
            <a:endParaRPr b="0" lang="en-US" sz="4400" spc="-1" strike="noStrike">
              <a:latin typeface="Arial"/>
            </a:endParaRPr>
          </a:p>
        </p:txBody>
      </p:sp>
      <p:sp>
        <p:nvSpPr>
          <p:cNvPr id="324" name="Content Placeholder 2_7"/>
          <p:cNvSpPr/>
          <p:nvPr/>
        </p:nvSpPr>
        <p:spPr>
          <a:xfrm>
            <a:off x="1281240" y="1973520"/>
            <a:ext cx="10514880" cy="4350600"/>
          </a:xfrm>
          <a:prstGeom prst="rect">
            <a:avLst/>
          </a:prstGeom>
          <a:noFill/>
          <a:ln w="0">
            <a:noFill/>
          </a:ln>
        </p:spPr>
        <p:style>
          <a:lnRef idx="0"/>
          <a:fillRef idx="0"/>
          <a:effectRef idx="0"/>
          <a:fontRef idx="minor"/>
        </p:style>
      </p:sp>
      <p:sp>
        <p:nvSpPr>
          <p:cNvPr id="325" name="Content Placeholder 4_14"/>
          <p:cNvSpPr/>
          <p:nvPr/>
        </p:nvSpPr>
        <p:spPr>
          <a:xfrm>
            <a:off x="720000" y="1800000"/>
            <a:ext cx="1062000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800" spc="-1" strike="noStrike">
                <a:solidFill>
                  <a:srgbClr val="0000ff"/>
                </a:solidFill>
                <a:latin typeface="Calibri"/>
              </a:rPr>
              <a:t>Bacon(“Steel98”)</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Has additional columns in .csv file</a:t>
            </a:r>
            <a:endParaRPr b="0" lang="en-US" sz="2800" spc="-1" strike="noStrike">
              <a:latin typeface="Arial"/>
            </a:endParaRPr>
          </a:p>
        </p:txBody>
      </p:sp>
      <p:pic>
        <p:nvPicPr>
          <p:cNvPr id="326" name="" descr=""/>
          <p:cNvPicPr/>
          <p:nvPr/>
        </p:nvPicPr>
        <p:blipFill>
          <a:blip r:embed="rId1"/>
          <a:stretch/>
        </p:blipFill>
        <p:spPr>
          <a:xfrm>
            <a:off x="216000" y="3060000"/>
            <a:ext cx="5614560" cy="3300480"/>
          </a:xfrm>
          <a:prstGeom prst="rect">
            <a:avLst/>
          </a:prstGeom>
          <a:ln w="0">
            <a:noFill/>
          </a:ln>
        </p:spPr>
      </p:pic>
      <p:pic>
        <p:nvPicPr>
          <p:cNvPr id="327" name="" descr=""/>
          <p:cNvPicPr/>
          <p:nvPr/>
        </p:nvPicPr>
        <p:blipFill>
          <a:blip r:embed="rId2"/>
          <a:stretch/>
        </p:blipFill>
        <p:spPr>
          <a:xfrm>
            <a:off x="6001920" y="522000"/>
            <a:ext cx="6166080" cy="6138000"/>
          </a:xfrm>
          <a:prstGeom prst="rect">
            <a:avLst/>
          </a:prstGeom>
          <a:ln w="0">
            <a:noFill/>
          </a:ln>
        </p:spPr>
      </p:pic>
      <p:sp>
        <p:nvSpPr>
          <p:cNvPr id="328" name=""/>
          <p:cNvSpPr/>
          <p:nvPr/>
        </p:nvSpPr>
        <p:spPr>
          <a:xfrm>
            <a:off x="3600000" y="2880000"/>
            <a:ext cx="1080000" cy="900000"/>
          </a:xfrm>
          <a:prstGeom prst="ellipse">
            <a:avLst/>
          </a:prstGeom>
          <a:noFill/>
          <a:ln w="10080">
            <a:solidFill>
              <a:srgbClr val="c921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Title 1_7"/>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Amy’s cores</a:t>
            </a:r>
            <a:endParaRPr b="0" lang="en-US" sz="4400" spc="-1" strike="noStrike">
              <a:latin typeface="Arial"/>
            </a:endParaRPr>
          </a:p>
        </p:txBody>
      </p:sp>
      <p:sp>
        <p:nvSpPr>
          <p:cNvPr id="330" name="Content Placeholder 2_8"/>
          <p:cNvSpPr/>
          <p:nvPr/>
        </p:nvSpPr>
        <p:spPr>
          <a:xfrm>
            <a:off x="1281240" y="1973520"/>
            <a:ext cx="10514880" cy="4350600"/>
          </a:xfrm>
          <a:prstGeom prst="rect">
            <a:avLst/>
          </a:prstGeom>
          <a:noFill/>
          <a:ln w="0">
            <a:noFill/>
          </a:ln>
        </p:spPr>
        <p:style>
          <a:lnRef idx="0"/>
          <a:fillRef idx="0"/>
          <a:effectRef idx="0"/>
          <a:fontRef idx="minor"/>
        </p:style>
      </p:sp>
      <p:sp>
        <p:nvSpPr>
          <p:cNvPr id="331" name="Content Placeholder 4_15"/>
          <p:cNvSpPr/>
          <p:nvPr/>
        </p:nvSpPr>
        <p:spPr>
          <a:xfrm>
            <a:off x="720000" y="1800000"/>
            <a:ext cx="1062000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800" spc="-1" strike="noStrike">
                <a:solidFill>
                  <a:srgbClr val="0000ff"/>
                </a:solidFill>
                <a:latin typeface="Calibri"/>
              </a:rPr>
              <a:t>Bacon(“Steel98”)</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Has additional columns in .csv file</a:t>
            </a:r>
            <a:endParaRPr b="0" lang="en-US" sz="2800" spc="-1" strike="noStrike">
              <a:latin typeface="Arial"/>
            </a:endParaRPr>
          </a:p>
        </p:txBody>
      </p:sp>
      <p:pic>
        <p:nvPicPr>
          <p:cNvPr id="332" name="" descr=""/>
          <p:cNvPicPr/>
          <p:nvPr/>
        </p:nvPicPr>
        <p:blipFill>
          <a:blip r:embed="rId1"/>
          <a:stretch/>
        </p:blipFill>
        <p:spPr>
          <a:xfrm>
            <a:off x="216000" y="3060000"/>
            <a:ext cx="5614560" cy="3300480"/>
          </a:xfrm>
          <a:prstGeom prst="rect">
            <a:avLst/>
          </a:prstGeom>
          <a:ln w="0">
            <a:noFill/>
          </a:ln>
        </p:spPr>
      </p:pic>
      <p:pic>
        <p:nvPicPr>
          <p:cNvPr id="333" name="" descr=""/>
          <p:cNvPicPr/>
          <p:nvPr/>
        </p:nvPicPr>
        <p:blipFill>
          <a:blip r:embed="rId2"/>
          <a:stretch/>
        </p:blipFill>
        <p:spPr>
          <a:xfrm>
            <a:off x="6001920" y="522000"/>
            <a:ext cx="6166080" cy="6138000"/>
          </a:xfrm>
          <a:prstGeom prst="rect">
            <a:avLst/>
          </a:prstGeom>
          <a:ln w="0">
            <a:noFill/>
          </a:ln>
        </p:spPr>
      </p:pic>
      <p:sp>
        <p:nvSpPr>
          <p:cNvPr id="334" name=""/>
          <p:cNvSpPr/>
          <p:nvPr/>
        </p:nvSpPr>
        <p:spPr>
          <a:xfrm>
            <a:off x="4320000" y="2880000"/>
            <a:ext cx="1080000" cy="900000"/>
          </a:xfrm>
          <a:prstGeom prst="ellipse">
            <a:avLst/>
          </a:prstGeom>
          <a:noFill/>
          <a:ln w="10080">
            <a:solidFill>
              <a:srgbClr val="c921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5" name="" descr=""/>
          <p:cNvPicPr/>
          <p:nvPr/>
        </p:nvPicPr>
        <p:blipFill>
          <a:blip r:embed="rId1"/>
          <a:stretch/>
        </p:blipFill>
        <p:spPr>
          <a:xfrm>
            <a:off x="5875920" y="2700000"/>
            <a:ext cx="6544080" cy="3399120"/>
          </a:xfrm>
          <a:prstGeom prst="rect">
            <a:avLst/>
          </a:prstGeom>
          <a:ln w="0">
            <a:noFill/>
          </a:ln>
        </p:spPr>
      </p:pic>
      <p:sp>
        <p:nvSpPr>
          <p:cNvPr id="336" name=""/>
          <p:cNvSpPr txBox="1"/>
          <p:nvPr/>
        </p:nvSpPr>
        <p:spPr>
          <a:xfrm>
            <a:off x="360000" y="6480000"/>
            <a:ext cx="5528520" cy="346320"/>
          </a:xfrm>
          <a:prstGeom prst="rect">
            <a:avLst/>
          </a:prstGeom>
          <a:noFill/>
          <a:ln w="0">
            <a:noFill/>
          </a:ln>
        </p:spPr>
        <p:txBody>
          <a:bodyPr lIns="90000" rIns="90000" tIns="45000" bIns="45000">
            <a:noAutofit/>
          </a:bodyPr>
          <a:p>
            <a:r>
              <a:rPr b="0" lang="es-MX" sz="1800" spc="-1" strike="noStrike">
                <a:latin typeface="Arial"/>
              </a:rPr>
              <a:t>Christen and Pérez 2009. </a:t>
            </a:r>
            <a:r>
              <a:rPr b="0" i="1" lang="es-MX" sz="1800" spc="-1" strike="noStrike">
                <a:latin typeface="Arial"/>
              </a:rPr>
              <a:t>Radiocarbon </a:t>
            </a:r>
            <a:r>
              <a:rPr b="0" lang="es-MX" sz="1800" spc="-1" strike="noStrike">
                <a:latin typeface="Arial"/>
              </a:rPr>
              <a:t>3, 1047-1059</a:t>
            </a:r>
            <a:endParaRPr b="0" lang="es-MX" sz="1800" spc="-1" strike="noStrike">
              <a:latin typeface="Arial"/>
            </a:endParaRPr>
          </a:p>
        </p:txBody>
      </p:sp>
      <p:pic>
        <p:nvPicPr>
          <p:cNvPr id="337" name="" descr=""/>
          <p:cNvPicPr/>
          <p:nvPr/>
        </p:nvPicPr>
        <p:blipFill>
          <a:blip r:embed="rId2"/>
          <a:stretch/>
        </p:blipFill>
        <p:spPr>
          <a:xfrm>
            <a:off x="348120" y="360000"/>
            <a:ext cx="5951880" cy="57232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
          <p:cNvSpPr txBox="1"/>
          <p:nvPr/>
        </p:nvSpPr>
        <p:spPr>
          <a:xfrm>
            <a:off x="609480" y="273240"/>
            <a:ext cx="10972080" cy="1144440"/>
          </a:xfrm>
          <a:prstGeom prst="rect">
            <a:avLst/>
          </a:prstGeom>
          <a:noFill/>
          <a:ln w="0">
            <a:noFill/>
          </a:ln>
        </p:spPr>
        <p:txBody>
          <a:bodyPr lIns="0" rIns="0" tIns="0" bIns="0" anchor="ctr">
            <a:noAutofit/>
          </a:bodyPr>
          <a:p>
            <a:pPr algn="ctr"/>
            <a:r>
              <a:rPr b="0" lang="es-MX" sz="5000" spc="-1" strike="noStrike">
                <a:latin typeface="Arial"/>
              </a:rPr>
              <a:t>Questions/remarks 2</a:t>
            </a:r>
            <a:endParaRPr b="0" lang="es-MX" sz="5000" spc="-1" strike="noStrike">
              <a:latin typeface="Arial"/>
            </a:endParaRPr>
          </a:p>
        </p:txBody>
      </p:sp>
      <p:sp>
        <p:nvSpPr>
          <p:cNvPr id="241" name=""/>
          <p:cNvSpPr txBox="1"/>
          <p:nvPr/>
        </p:nvSpPr>
        <p:spPr>
          <a:xfrm>
            <a:off x="609480" y="1604160"/>
            <a:ext cx="10972080" cy="3977280"/>
          </a:xfrm>
          <a:prstGeom prst="rect">
            <a:avLst/>
          </a:prstGeom>
          <a:noFill/>
          <a:ln w="0">
            <a:noFill/>
          </a:ln>
        </p:spPr>
        <p:txBody>
          <a:bodyPr lIns="0" rIns="0" tIns="0" bIns="0">
            <a:normAutofit fontScale="20000"/>
          </a:bodyPr>
          <a:p>
            <a:pPr marL="432000" indent="-324000">
              <a:spcBef>
                <a:spcPts val="1712"/>
              </a:spcBef>
              <a:buClr>
                <a:srgbClr val="000000"/>
              </a:buClr>
              <a:buSzPct val="45000"/>
              <a:buFont typeface="Wingdings" charset="2"/>
              <a:buChar char=""/>
            </a:pPr>
            <a:r>
              <a:rPr b="0" lang="es-MX" sz="3870" spc="-1" strike="noStrike">
                <a:latin typeface="Arial"/>
              </a:rPr>
              <a:t>How to extract batch sedimentation rates for various depths as a text file</a:t>
            </a:r>
            <a:endParaRPr b="0" lang="es-MX" sz="3870" spc="-1" strike="noStrike">
              <a:latin typeface="Arial"/>
            </a:endParaRPr>
          </a:p>
          <a:p>
            <a:pPr lvl="1" marL="864000" indent="-324000">
              <a:spcBef>
                <a:spcPts val="1369"/>
              </a:spcBef>
              <a:buClr>
                <a:srgbClr val="000000"/>
              </a:buClr>
              <a:buSzPct val="75000"/>
              <a:buFont typeface="Symbol" charset="2"/>
              <a:buChar char=""/>
            </a:pPr>
            <a:r>
              <a:rPr b="0" lang="es-MX" sz="3390" spc="-1" strike="noStrike">
                <a:solidFill>
                  <a:srgbClr val="0000ff"/>
                </a:solidFill>
                <a:latin typeface="Arial"/>
              </a:rPr>
              <a:t>Check the .out file, or:</a:t>
            </a:r>
            <a:endParaRPr b="0" lang="es-MX" sz="3390" spc="-1" strike="noStrike">
              <a:latin typeface="Arial"/>
            </a:endParaRPr>
          </a:p>
          <a:p>
            <a:r>
              <a:rPr b="0" lang="es-MX" sz="3870" spc="-1" strike="noStrike">
                <a:solidFill>
                  <a:srgbClr val="0000ff"/>
                </a:solidFill>
                <a:latin typeface="Arial"/>
              </a:rPr>
              <a:t>acc20 &lt;- accrate.depth(20)</a:t>
            </a:r>
            <a:endParaRPr b="0" lang="es-MX" sz="3870" spc="-1" strike="noStrike">
              <a:latin typeface="Arial"/>
            </a:endParaRPr>
          </a:p>
          <a:p>
            <a:r>
              <a:rPr b="0" lang="es-MX" sz="3870" spc="-1" strike="noStrike">
                <a:solidFill>
                  <a:srgbClr val="0000ff"/>
                </a:solidFill>
                <a:latin typeface="Arial"/>
              </a:rPr>
              <a:t>summary(acc20)</a:t>
            </a:r>
            <a:endParaRPr b="0" lang="es-MX" sz="3870" spc="-1" strike="noStrike">
              <a:latin typeface="Arial"/>
            </a:endParaRPr>
          </a:p>
          <a:p>
            <a:r>
              <a:rPr b="0" lang="es-MX" sz="3870" spc="-1" strike="noStrike">
                <a:solidFill>
                  <a:srgbClr val="0000ff"/>
                </a:solidFill>
                <a:latin typeface="Arial"/>
              </a:rPr>
              <a:t>depths &lt;- c(0,3,4,6,7.2, 8, 9, 10, 20:30)</a:t>
            </a:r>
            <a:endParaRPr b="0" lang="es-MX" sz="3870" spc="-1" strike="noStrike">
              <a:latin typeface="Arial"/>
            </a:endParaRPr>
          </a:p>
          <a:p>
            <a:r>
              <a:rPr b="0" lang="es-MX" sz="3870" spc="-1" strike="noStrike">
                <a:solidFill>
                  <a:srgbClr val="0000ff"/>
                </a:solidFill>
                <a:latin typeface="Arial"/>
              </a:rPr>
              <a:t>min.acc &lt;- 0; max.acc &lt;- 0; median.acc &lt;- 0</a:t>
            </a:r>
            <a:endParaRPr b="0" lang="es-MX" sz="3870" spc="-1" strike="noStrike">
              <a:latin typeface="Arial"/>
            </a:endParaRPr>
          </a:p>
          <a:p>
            <a:r>
              <a:rPr b="0" lang="es-MX" sz="3870" spc="-1" strike="noStrike">
                <a:solidFill>
                  <a:srgbClr val="0000ff"/>
                </a:solidFill>
                <a:latin typeface="Arial"/>
              </a:rPr>
              <a:t>for(i in 1:length(depths)) {</a:t>
            </a:r>
            <a:endParaRPr b="0" lang="es-MX" sz="3870" spc="-1" strike="noStrike">
              <a:latin typeface="Arial"/>
            </a:endParaRPr>
          </a:p>
          <a:p>
            <a:r>
              <a:rPr b="0" lang="es-MX" sz="3870" spc="-1" strike="noStrike">
                <a:solidFill>
                  <a:srgbClr val="0000ff"/>
                </a:solidFill>
                <a:latin typeface="Arial"/>
              </a:rPr>
              <a:t>  </a:t>
            </a:r>
            <a:r>
              <a:rPr b="0" lang="es-MX" sz="3870" spc="-1" strike="noStrike">
                <a:solidFill>
                  <a:srgbClr val="0000ff"/>
                </a:solidFill>
                <a:latin typeface="Arial"/>
              </a:rPr>
              <a:t>accs &lt;- accrate.depth(depths[i])</a:t>
            </a:r>
            <a:endParaRPr b="0" lang="es-MX" sz="3870" spc="-1" strike="noStrike">
              <a:latin typeface="Arial"/>
            </a:endParaRPr>
          </a:p>
          <a:p>
            <a:r>
              <a:rPr b="0" lang="es-MX" sz="3870" spc="-1" strike="noStrike">
                <a:solidFill>
                  <a:srgbClr val="0000ff"/>
                </a:solidFill>
                <a:latin typeface="Arial"/>
              </a:rPr>
              <a:t>  </a:t>
            </a:r>
            <a:r>
              <a:rPr b="0" lang="es-MX" sz="3870" spc="-1" strike="noStrike">
                <a:solidFill>
                  <a:srgbClr val="0000ff"/>
                </a:solidFill>
                <a:latin typeface="Arial"/>
              </a:rPr>
              <a:t>minmax &lt;- quantile(accs, c(.025, .975, .5))</a:t>
            </a:r>
            <a:endParaRPr b="0" lang="es-MX" sz="3870" spc="-1" strike="noStrike">
              <a:latin typeface="Arial"/>
            </a:endParaRPr>
          </a:p>
          <a:p>
            <a:r>
              <a:rPr b="0" lang="es-MX" sz="3870" spc="-1" strike="noStrike">
                <a:solidFill>
                  <a:srgbClr val="0000ff"/>
                </a:solidFill>
                <a:latin typeface="Arial"/>
              </a:rPr>
              <a:t>  </a:t>
            </a:r>
            <a:r>
              <a:rPr b="0" lang="es-MX" sz="3870" spc="-1" strike="noStrike">
                <a:solidFill>
                  <a:srgbClr val="0000ff"/>
                </a:solidFill>
                <a:latin typeface="Arial"/>
              </a:rPr>
              <a:t>min.acc[i] &lt;- minmax[1]</a:t>
            </a:r>
            <a:endParaRPr b="0" lang="es-MX" sz="3870" spc="-1" strike="noStrike">
              <a:latin typeface="Arial"/>
            </a:endParaRPr>
          </a:p>
          <a:p>
            <a:r>
              <a:rPr b="0" lang="es-MX" sz="3870" spc="-1" strike="noStrike">
                <a:solidFill>
                  <a:srgbClr val="0000ff"/>
                </a:solidFill>
                <a:latin typeface="Arial"/>
              </a:rPr>
              <a:t>  </a:t>
            </a:r>
            <a:r>
              <a:rPr b="0" lang="es-MX" sz="3870" spc="-1" strike="noStrike">
                <a:solidFill>
                  <a:srgbClr val="0000ff"/>
                </a:solidFill>
                <a:latin typeface="Arial"/>
              </a:rPr>
              <a:t>max.acc[i] &lt;- minmax[2]</a:t>
            </a:r>
            <a:endParaRPr b="0" lang="es-MX" sz="3870" spc="-1" strike="noStrike">
              <a:latin typeface="Arial"/>
            </a:endParaRPr>
          </a:p>
          <a:p>
            <a:r>
              <a:rPr b="0" lang="es-MX" sz="3870" spc="-1" strike="noStrike">
                <a:solidFill>
                  <a:srgbClr val="0000ff"/>
                </a:solidFill>
                <a:latin typeface="Arial"/>
              </a:rPr>
              <a:t>  </a:t>
            </a:r>
            <a:r>
              <a:rPr b="0" lang="es-MX" sz="3870" spc="-1" strike="noStrike">
                <a:solidFill>
                  <a:srgbClr val="0000ff"/>
                </a:solidFill>
                <a:latin typeface="Arial"/>
              </a:rPr>
              <a:t>median.acc[i] &lt;- minmax[3]</a:t>
            </a:r>
            <a:endParaRPr b="0" lang="es-MX" sz="3870" spc="-1" strike="noStrike">
              <a:latin typeface="Arial"/>
            </a:endParaRPr>
          </a:p>
          <a:p>
            <a:r>
              <a:rPr b="0" lang="es-MX" sz="3870" spc="-1" strike="noStrike">
                <a:solidFill>
                  <a:srgbClr val="0000ff"/>
                </a:solidFill>
                <a:latin typeface="Arial"/>
              </a:rPr>
              <a:t>}</a:t>
            </a:r>
            <a:endParaRPr b="0" lang="es-MX" sz="3870" spc="-1" strike="noStrike">
              <a:latin typeface="Arial"/>
            </a:endParaRPr>
          </a:p>
          <a:p>
            <a:r>
              <a:rPr b="0" lang="es-MX" sz="3870" spc="-1" strike="noStrike">
                <a:solidFill>
                  <a:srgbClr val="0000ff"/>
                </a:solidFill>
                <a:latin typeface="Arial"/>
              </a:rPr>
              <a:t>write.table(cbind(depths, min.acc, max.acc, median.acc), “my_accs.txt”, header=TRUE)</a:t>
            </a:r>
            <a:endParaRPr b="0" lang="es-MX" sz="3870" spc="-1" strike="noStrike">
              <a:latin typeface="Arial"/>
            </a:endParaRPr>
          </a:p>
          <a:p>
            <a:endParaRPr b="0" lang="es-MX" sz="387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CustomShape 1"/>
          <p:cNvSpPr/>
          <p:nvPr/>
        </p:nvSpPr>
        <p:spPr>
          <a:xfrm>
            <a:off x="2592360" y="117360"/>
            <a:ext cx="8907480" cy="1278000"/>
          </a:xfrm>
          <a:prstGeom prst="rect">
            <a:avLst/>
          </a:prstGeom>
          <a:noFill/>
          <a:ln w="0">
            <a:noFill/>
          </a:ln>
        </p:spPr>
        <p:style>
          <a:lnRef idx="0"/>
          <a:fillRef idx="0"/>
          <a:effectRef idx="0"/>
          <a:fontRef idx="minor"/>
        </p:style>
        <p:txBody>
          <a:bodyPr lIns="0" rIns="0" tIns="0" bIns="0" anchor="ctr">
            <a:noAutofit/>
          </a:bodyPr>
          <a:p>
            <a:pPr>
              <a:lnSpc>
                <a:spcPct val="90000"/>
              </a:lnSpc>
            </a:pPr>
            <a:r>
              <a:rPr b="0" i="1" lang="en-US" sz="4400" spc="-1" strike="noStrike">
                <a:solidFill>
                  <a:srgbClr val="000000"/>
                </a:solidFill>
                <a:latin typeface="Arial"/>
                <a:ea typeface="DejaVu Sans"/>
              </a:rPr>
              <a:t>Bacon – your own core</a:t>
            </a:r>
            <a:endParaRPr b="0" lang="es-MX" sz="4400" spc="-1" strike="noStrike">
              <a:latin typeface="Arial"/>
            </a:endParaRPr>
          </a:p>
        </p:txBody>
      </p:sp>
      <p:sp>
        <p:nvSpPr>
          <p:cNvPr id="339" name="CustomShape 2_1"/>
          <p:cNvSpPr/>
          <p:nvPr/>
        </p:nvSpPr>
        <p:spPr>
          <a:xfrm>
            <a:off x="861120" y="1529640"/>
            <a:ext cx="10638360" cy="3773880"/>
          </a:xfrm>
          <a:prstGeom prst="rect">
            <a:avLst/>
          </a:prstGeom>
          <a:noFill/>
          <a:ln w="0">
            <a:noFill/>
          </a:ln>
        </p:spPr>
        <p:style>
          <a:lnRef idx="0"/>
          <a:fillRef idx="0"/>
          <a:effectRef idx="0"/>
          <a:fontRef idx="minor"/>
        </p:style>
        <p:txBody>
          <a:bodyPr lIns="0" rIns="0" tIns="0" bIns="0">
            <a:noAutofit/>
          </a:bodyPr>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For your own core, produce a .csv file with 4 or 5 columns (or more, see manual)</a:t>
            </a:r>
            <a:endParaRPr b="0" lang="es-MX" sz="2800" spc="-1" strike="noStrike">
              <a:latin typeface="Arial"/>
            </a:endParaRPr>
          </a:p>
          <a:p>
            <a:pPr lvl="1" marL="6858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Lab ID, age, error, depth, cc</a:t>
            </a:r>
            <a:endParaRPr b="0" lang="es-MX" sz="2800" spc="-1" strike="noStrike">
              <a:latin typeface="Arial"/>
            </a:endParaRPr>
          </a:p>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Put it in a new folder under the umbrella folder:</a:t>
            </a:r>
            <a:endParaRPr b="0" lang="es-MX" sz="2800" spc="-1" strike="noStrike">
              <a:latin typeface="Arial"/>
            </a:endParaRPr>
          </a:p>
          <a:p>
            <a:pPr marL="360">
              <a:lnSpc>
                <a:spcPct val="90000"/>
              </a:lnSpc>
              <a:spcBef>
                <a:spcPts val="1001"/>
              </a:spcBef>
            </a:pPr>
            <a:r>
              <a:rPr b="0" lang="en-US" sz="2800" spc="-1" strike="noStrike">
                <a:solidFill>
                  <a:srgbClr val="000000"/>
                </a:solidFill>
                <a:latin typeface="Arial"/>
                <a:ea typeface="DejaVu Sans"/>
              </a:rPr>
              <a:t>Bacon_runs/SomeTephraCore/SomeTephraCore.csv</a:t>
            </a:r>
            <a:endParaRPr b="0" lang="es-MX" sz="2800" spc="-1" strike="noStrike">
              <a:latin typeface="Arial"/>
            </a:endParaRPr>
          </a:p>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And run it:</a:t>
            </a:r>
            <a:endParaRPr b="0" lang="es-MX" sz="2800" spc="-1" strike="noStrike">
              <a:latin typeface="Arial"/>
            </a:endParaRPr>
          </a:p>
          <a:p>
            <a:pPr marL="4575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Bacon(“SomeTephraCore”)</a:t>
            </a: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CustomShape 1_5"/>
          <p:cNvSpPr/>
          <p:nvPr/>
        </p:nvSpPr>
        <p:spPr>
          <a:xfrm>
            <a:off x="2592720" y="208800"/>
            <a:ext cx="8907840" cy="1278000"/>
          </a:xfrm>
          <a:prstGeom prst="rect">
            <a:avLst/>
          </a:prstGeom>
          <a:noFill/>
          <a:ln w="0">
            <a:noFill/>
          </a:ln>
        </p:spPr>
        <p:style>
          <a:lnRef idx="0"/>
          <a:fillRef idx="0"/>
          <a:effectRef idx="0"/>
          <a:fontRef idx="minor"/>
        </p:style>
        <p:txBody>
          <a:bodyPr lIns="0" rIns="0" tIns="0" bIns="0" anchor="ctr">
            <a:noAutofit/>
          </a:bodyPr>
          <a:p>
            <a:pPr>
              <a:lnSpc>
                <a:spcPct val="90000"/>
              </a:lnSpc>
            </a:pPr>
            <a:r>
              <a:rPr b="0" i="1" lang="en-US" sz="4400" spc="-1" strike="noStrike">
                <a:solidFill>
                  <a:srgbClr val="000000"/>
                </a:solidFill>
                <a:latin typeface="Arial"/>
                <a:ea typeface="DejaVu Sans"/>
              </a:rPr>
              <a:t>Bacon – depths</a:t>
            </a:r>
            <a:endParaRPr b="0" lang="es-MX" sz="4400" spc="-1" strike="noStrike">
              <a:latin typeface="Arial"/>
            </a:endParaRPr>
          </a:p>
        </p:txBody>
      </p:sp>
      <p:sp>
        <p:nvSpPr>
          <p:cNvPr id="341" name="CustomShape 2_5"/>
          <p:cNvSpPr/>
          <p:nvPr/>
        </p:nvSpPr>
        <p:spPr>
          <a:xfrm>
            <a:off x="861480" y="1621440"/>
            <a:ext cx="10639080" cy="3774600"/>
          </a:xfrm>
          <a:prstGeom prst="rect">
            <a:avLst/>
          </a:prstGeom>
          <a:noFill/>
          <a:ln w="0">
            <a:noFill/>
          </a:ln>
        </p:spPr>
        <p:style>
          <a:lnRef idx="0"/>
          <a:fillRef idx="0"/>
          <a:effectRef idx="0"/>
          <a:fontRef idx="minor"/>
        </p:style>
        <p:txBody>
          <a:bodyPr lIns="0" rIns="0" tIns="0" bIns="0">
            <a:noAutofit/>
          </a:bodyPr>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Default every cm from top to bottom depth</a:t>
            </a:r>
            <a:endParaRPr b="0" lang="es-MX" sz="2800" spc="-1" strike="noStrike">
              <a:latin typeface="Arial"/>
            </a:endParaRPr>
          </a:p>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d.by=1, can be set to other depths</a:t>
            </a:r>
            <a:endParaRPr b="0" lang="es-MX" sz="2800" spc="-1" strike="noStrike">
              <a:latin typeface="Arial"/>
            </a:endParaRPr>
          </a:p>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Or make a variable depths and provide it: </a:t>
            </a:r>
            <a:endParaRPr b="0" lang="es-MX" sz="28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800" spc="-1" strike="noStrike">
                <a:solidFill>
                  <a:srgbClr val="0000ff"/>
                </a:solidFill>
                <a:latin typeface="Arial"/>
                <a:ea typeface="DejaVu Sans"/>
              </a:rPr>
              <a:t>my.depths &lt;- seq(0, 100, by=3)</a:t>
            </a:r>
            <a:endParaRPr b="0" lang="es-MX" sz="28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800" spc="-1" strike="noStrike">
                <a:solidFill>
                  <a:srgbClr val="0000ff"/>
                </a:solidFill>
                <a:latin typeface="Arial"/>
                <a:ea typeface="DejaVu Sans"/>
              </a:rPr>
              <a:t>Bacon(depths=my.depths)</a:t>
            </a:r>
            <a:endParaRPr b="0" lang="es-MX" sz="2800" spc="-1" strike="noStrike">
              <a:latin typeface="Arial"/>
            </a:endParaRPr>
          </a:p>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Or place depths as 1 column in a plain.text file</a:t>
            </a:r>
            <a:endParaRPr b="0" lang="es-MX" sz="28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800" spc="-1" strike="noStrike">
                <a:solidFill>
                  <a:srgbClr val="000000"/>
                </a:solidFill>
                <a:latin typeface="Arial"/>
                <a:ea typeface="DejaVu Sans"/>
              </a:rPr>
              <a:t>File should end in _depths.txt</a:t>
            </a:r>
            <a:endParaRPr b="0" lang="es-MX" sz="28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800" spc="-1" strike="noStrike">
                <a:solidFill>
                  <a:srgbClr val="0000ff"/>
                </a:solidFill>
                <a:latin typeface="Arial"/>
                <a:ea typeface="DejaVu Sans"/>
              </a:rPr>
              <a:t>Bacon(depths.file=TRUE)</a:t>
            </a: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CustomShape 1_1"/>
          <p:cNvSpPr/>
          <p:nvPr/>
        </p:nvSpPr>
        <p:spPr>
          <a:xfrm>
            <a:off x="2592720" y="118080"/>
            <a:ext cx="8907840" cy="1278000"/>
          </a:xfrm>
          <a:prstGeom prst="rect">
            <a:avLst/>
          </a:prstGeom>
          <a:noFill/>
          <a:ln w="0">
            <a:noFill/>
          </a:ln>
        </p:spPr>
        <p:style>
          <a:lnRef idx="0"/>
          <a:fillRef idx="0"/>
          <a:effectRef idx="0"/>
          <a:fontRef idx="minor"/>
        </p:style>
        <p:txBody>
          <a:bodyPr lIns="0" rIns="0" tIns="0" bIns="0" anchor="ctr">
            <a:noAutofit/>
          </a:bodyPr>
          <a:p>
            <a:pPr>
              <a:lnSpc>
                <a:spcPct val="90000"/>
              </a:lnSpc>
            </a:pPr>
            <a:r>
              <a:rPr b="0" i="1" lang="en-US" sz="4400" spc="-1" strike="noStrike">
                <a:solidFill>
                  <a:srgbClr val="000000"/>
                </a:solidFill>
                <a:latin typeface="Arial"/>
                <a:ea typeface="DejaVu Sans"/>
              </a:rPr>
              <a:t>Bacon – post-run analysis</a:t>
            </a:r>
            <a:endParaRPr b="0" lang="es-MX" sz="4400" spc="-1" strike="noStrike">
              <a:latin typeface="Arial"/>
            </a:endParaRPr>
          </a:p>
        </p:txBody>
      </p:sp>
      <p:sp>
        <p:nvSpPr>
          <p:cNvPr id="343" name="CustomShape 2_2"/>
          <p:cNvSpPr/>
          <p:nvPr/>
        </p:nvSpPr>
        <p:spPr>
          <a:xfrm>
            <a:off x="861480" y="1530720"/>
            <a:ext cx="10639080" cy="3774600"/>
          </a:xfrm>
          <a:prstGeom prst="rect">
            <a:avLst/>
          </a:prstGeom>
          <a:noFill/>
          <a:ln w="0">
            <a:noFill/>
          </a:ln>
        </p:spPr>
        <p:style>
          <a:lnRef idx="0"/>
          <a:fillRef idx="0"/>
          <a:effectRef idx="0"/>
          <a:fontRef idx="minor"/>
        </p:style>
        <p:txBody>
          <a:bodyPr lIns="0" rIns="0" tIns="0" bIns="0">
            <a:noAutofit/>
          </a:bodyPr>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Reload an existing run:</a:t>
            </a:r>
            <a:endParaRPr b="0" lang="es-MX" sz="2800" spc="-1" strike="noStrike">
              <a:latin typeface="Arial"/>
            </a:endParaRPr>
          </a:p>
          <a:p>
            <a:pPr marL="360">
              <a:lnSpc>
                <a:spcPct val="90000"/>
              </a:lnSpc>
              <a:spcBef>
                <a:spcPts val="1001"/>
              </a:spcBef>
            </a:pPr>
            <a:r>
              <a:rPr b="0" lang="en-US" sz="2800" spc="-1" strike="noStrike">
                <a:solidFill>
                  <a:srgbClr val="0070c0"/>
                </a:solidFill>
                <a:latin typeface="Courier New"/>
                <a:ea typeface="DejaVu Sans"/>
              </a:rPr>
              <a:t>	</a:t>
            </a:r>
            <a:r>
              <a:rPr b="0" lang="en-US" sz="2800" spc="-1" strike="noStrike">
                <a:solidFill>
                  <a:srgbClr val="0000ff"/>
                </a:solidFill>
                <a:latin typeface="Courier New"/>
                <a:ea typeface="DejaVu Sans"/>
              </a:rPr>
              <a:t>Bacon(“RLGH3”, run=FALSE)</a:t>
            </a:r>
            <a:endParaRPr b="0" lang="es-MX" sz="2800" spc="-1" strike="noStrike">
              <a:latin typeface="Arial"/>
            </a:endParaRPr>
          </a:p>
          <a:p>
            <a:pPr marL="3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agedepth()</a:t>
            </a:r>
            <a:endParaRPr b="0" lang="es-MX" sz="2800" spc="-1" strike="noStrike">
              <a:latin typeface="Arial"/>
            </a:endParaRPr>
          </a:p>
          <a:p>
            <a:pPr marL="457560" indent="-454320">
              <a:lnSpc>
                <a:spcPct val="90000"/>
              </a:lnSpc>
              <a:spcBef>
                <a:spcPts val="1001"/>
              </a:spcBef>
              <a:buClr>
                <a:srgbClr val="000000"/>
              </a:buClr>
              <a:buFont typeface="Arial"/>
              <a:buChar char="•"/>
            </a:pPr>
            <a:r>
              <a:rPr b="0" lang="en-US" sz="2800" spc="-1" strike="noStrike">
                <a:solidFill>
                  <a:srgbClr val="000000"/>
                </a:solidFill>
                <a:latin typeface="Arial"/>
                <a:ea typeface="DejaVu Sans"/>
              </a:rPr>
              <a:t>Plot accumulation rate </a:t>
            </a:r>
            <a:r>
              <a:rPr b="0" i="1" lang="en-US" sz="2800" spc="-1" strike="noStrike">
                <a:solidFill>
                  <a:srgbClr val="000000"/>
                </a:solidFill>
                <a:latin typeface="Arial"/>
                <a:ea typeface="DejaVu Sans"/>
              </a:rPr>
              <a:t>vs</a:t>
            </a:r>
            <a:r>
              <a:rPr b="0" lang="en-US" sz="2800" spc="-1" strike="noStrike">
                <a:solidFill>
                  <a:srgbClr val="000000"/>
                </a:solidFill>
                <a:latin typeface="Arial"/>
                <a:ea typeface="DejaVu Sans"/>
              </a:rPr>
              <a:t> depth:</a:t>
            </a:r>
            <a:endParaRPr b="0" lang="es-MX" sz="2800" spc="-1" strike="noStrike">
              <a:latin typeface="Arial"/>
            </a:endParaRPr>
          </a:p>
          <a:p>
            <a:pPr marL="3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accrate.depth.ghost()</a:t>
            </a:r>
            <a:endParaRPr b="0" lang="es-MX" sz="2800" spc="-1" strike="noStrike">
              <a:latin typeface="Arial"/>
            </a:endParaRPr>
          </a:p>
          <a:p>
            <a:pPr marL="457560" indent="-454320">
              <a:lnSpc>
                <a:spcPct val="90000"/>
              </a:lnSpc>
              <a:spcBef>
                <a:spcPts val="1001"/>
              </a:spcBef>
              <a:buClr>
                <a:srgbClr val="000000"/>
              </a:buClr>
              <a:buFont typeface="Arial"/>
              <a:buChar char="•"/>
            </a:pPr>
            <a:r>
              <a:rPr b="0" lang="en-US" sz="2800" spc="-1" strike="noStrike">
                <a:solidFill>
                  <a:srgbClr val="000000"/>
                </a:solidFill>
                <a:latin typeface="Arial"/>
                <a:ea typeface="DejaVu Sans"/>
              </a:rPr>
              <a:t>Or against age:</a:t>
            </a:r>
            <a:endParaRPr b="0" lang="es-MX" sz="2800" spc="-1" strike="noStrike">
              <a:latin typeface="Arial"/>
            </a:endParaRPr>
          </a:p>
          <a:p>
            <a:pPr marL="3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accrate.age.ghost()</a:t>
            </a: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p:txBody>
      </p:sp>
      <p:pic>
        <p:nvPicPr>
          <p:cNvPr id="344" name="Picture 2_5" descr=""/>
          <p:cNvPicPr/>
          <p:nvPr/>
        </p:nvPicPr>
        <p:blipFill>
          <a:blip r:embed="rId1"/>
          <a:stretch/>
        </p:blipFill>
        <p:spPr>
          <a:xfrm>
            <a:off x="8597160" y="1464120"/>
            <a:ext cx="3590640" cy="2767680"/>
          </a:xfrm>
          <a:prstGeom prst="rect">
            <a:avLst/>
          </a:prstGeom>
          <a:ln w="0">
            <a:noFill/>
          </a:ln>
        </p:spPr>
      </p:pic>
      <p:pic>
        <p:nvPicPr>
          <p:cNvPr id="345" name="Picture 4_0" descr=""/>
          <p:cNvPicPr/>
          <p:nvPr/>
        </p:nvPicPr>
        <p:blipFill>
          <a:blip r:embed="rId2"/>
          <a:stretch/>
        </p:blipFill>
        <p:spPr>
          <a:xfrm>
            <a:off x="8597160" y="4234680"/>
            <a:ext cx="3590640" cy="276768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CustomShape 1_3"/>
          <p:cNvSpPr/>
          <p:nvPr/>
        </p:nvSpPr>
        <p:spPr>
          <a:xfrm>
            <a:off x="2592720" y="118080"/>
            <a:ext cx="8907840" cy="1278000"/>
          </a:xfrm>
          <a:prstGeom prst="rect">
            <a:avLst/>
          </a:prstGeom>
          <a:noFill/>
          <a:ln w="0">
            <a:noFill/>
          </a:ln>
        </p:spPr>
        <p:style>
          <a:lnRef idx="0"/>
          <a:fillRef idx="0"/>
          <a:effectRef idx="0"/>
          <a:fontRef idx="minor"/>
        </p:style>
        <p:txBody>
          <a:bodyPr lIns="0" rIns="0" tIns="0" bIns="0" anchor="ctr">
            <a:noAutofit/>
          </a:bodyPr>
          <a:p>
            <a:pPr>
              <a:lnSpc>
                <a:spcPct val="90000"/>
              </a:lnSpc>
            </a:pPr>
            <a:r>
              <a:rPr b="0" i="1" lang="en-US" sz="4400" spc="-1" strike="noStrike">
                <a:solidFill>
                  <a:srgbClr val="000000"/>
                </a:solidFill>
                <a:latin typeface="Arial"/>
                <a:ea typeface="DejaVu Sans"/>
              </a:rPr>
              <a:t>Bacon – post-run analysis</a:t>
            </a:r>
            <a:endParaRPr b="0" lang="es-MX" sz="4400" spc="-1" strike="noStrike">
              <a:latin typeface="Arial"/>
            </a:endParaRPr>
          </a:p>
        </p:txBody>
      </p:sp>
      <p:sp>
        <p:nvSpPr>
          <p:cNvPr id="347" name="CustomShape 2_3"/>
          <p:cNvSpPr/>
          <p:nvPr/>
        </p:nvSpPr>
        <p:spPr>
          <a:xfrm>
            <a:off x="861480" y="1530720"/>
            <a:ext cx="10639080" cy="3774600"/>
          </a:xfrm>
          <a:prstGeom prst="rect">
            <a:avLst/>
          </a:prstGeom>
          <a:noFill/>
          <a:ln w="0">
            <a:noFill/>
          </a:ln>
        </p:spPr>
        <p:style>
          <a:lnRef idx="0"/>
          <a:fillRef idx="0"/>
          <a:effectRef idx="0"/>
          <a:fontRef idx="minor"/>
        </p:style>
        <p:txBody>
          <a:bodyPr lIns="0" rIns="0" tIns="0" bIns="0">
            <a:noAutofit/>
          </a:bodyPr>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Plot a </a:t>
            </a:r>
            <a:r>
              <a:rPr b="0" i="1" lang="en-US" sz="2800" spc="-1" strike="noStrike">
                <a:solidFill>
                  <a:srgbClr val="000000"/>
                </a:solidFill>
                <a:latin typeface="Arial"/>
                <a:ea typeface="DejaVu Sans"/>
              </a:rPr>
              <a:t>proxy</a:t>
            </a:r>
            <a:r>
              <a:rPr b="0" lang="en-US" sz="2800" spc="-1" strike="noStrike">
                <a:solidFill>
                  <a:srgbClr val="000000"/>
                </a:solidFill>
                <a:latin typeface="Arial"/>
                <a:ea typeface="DejaVu Sans"/>
              </a:rPr>
              <a:t> against age (fourth proxy in MSB2K_proxies.csv:</a:t>
            </a:r>
            <a:endParaRPr b="0" lang="es-MX" sz="2800" spc="-1" strike="noStrike">
              <a:latin typeface="Arial"/>
            </a:endParaRPr>
          </a:p>
          <a:p>
            <a:pPr marL="360">
              <a:lnSpc>
                <a:spcPct val="90000"/>
              </a:lnSpc>
              <a:spcBef>
                <a:spcPts val="1001"/>
              </a:spcBef>
            </a:pPr>
            <a:r>
              <a:rPr b="0" lang="en-US" sz="2800" spc="-1" strike="noStrike">
                <a:solidFill>
                  <a:srgbClr val="0070c0"/>
                </a:solidFill>
                <a:latin typeface="Courier New"/>
                <a:ea typeface="DejaVu Sans"/>
              </a:rPr>
              <a:t>	</a:t>
            </a:r>
            <a:r>
              <a:rPr b="0" lang="en-US" sz="2800" spc="-1" strike="noStrike">
                <a:solidFill>
                  <a:srgbClr val="0000ff"/>
                </a:solidFill>
                <a:latin typeface="Courier New"/>
                <a:ea typeface="DejaVu Sans"/>
              </a:rPr>
              <a:t>Bacon(run=F)</a:t>
            </a:r>
            <a:endParaRPr b="0" lang="es-MX" sz="2800" spc="-1" strike="noStrike">
              <a:latin typeface="Arial"/>
            </a:endParaRPr>
          </a:p>
          <a:p>
            <a:pPr marL="3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agedepth()</a:t>
            </a:r>
            <a:endParaRPr b="0" lang="es-MX" sz="2800" spc="-1" strike="noStrike">
              <a:latin typeface="Arial"/>
            </a:endParaRPr>
          </a:p>
          <a:p>
            <a:pPr marL="3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layout(1)</a:t>
            </a:r>
            <a:endParaRPr b="0" lang="es-MX" sz="2800" spc="-1" strike="noStrike">
              <a:latin typeface="Arial"/>
            </a:endParaRPr>
          </a:p>
          <a:p>
            <a:pPr marL="3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proxy.ghost(4)</a:t>
            </a: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p:txBody>
      </p:sp>
      <p:pic>
        <p:nvPicPr>
          <p:cNvPr id="348" name="Picture 2_3" descr=""/>
          <p:cNvPicPr/>
          <p:nvPr/>
        </p:nvPicPr>
        <p:blipFill>
          <a:blip r:embed="rId1"/>
          <a:stretch/>
        </p:blipFill>
        <p:spPr>
          <a:xfrm>
            <a:off x="5371200" y="1749240"/>
            <a:ext cx="7169760" cy="552096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CustomShape 1_2"/>
          <p:cNvSpPr/>
          <p:nvPr/>
        </p:nvSpPr>
        <p:spPr>
          <a:xfrm>
            <a:off x="2592720" y="464040"/>
            <a:ext cx="8907840" cy="1278000"/>
          </a:xfrm>
          <a:prstGeom prst="rect">
            <a:avLst/>
          </a:prstGeom>
          <a:noFill/>
          <a:ln w="0">
            <a:noFill/>
          </a:ln>
        </p:spPr>
        <p:style>
          <a:lnRef idx="0"/>
          <a:fillRef idx="0"/>
          <a:effectRef idx="0"/>
          <a:fontRef idx="minor"/>
        </p:style>
        <p:txBody>
          <a:bodyPr lIns="0" rIns="0" tIns="0" bIns="0" anchor="ctr">
            <a:noAutofit/>
          </a:bodyPr>
          <a:p>
            <a:pPr>
              <a:lnSpc>
                <a:spcPct val="90000"/>
              </a:lnSpc>
            </a:pPr>
            <a:r>
              <a:rPr b="0" i="1" lang="en-US" sz="4400" spc="-1" strike="noStrike">
                <a:solidFill>
                  <a:srgbClr val="000000"/>
                </a:solidFill>
                <a:latin typeface="Arial"/>
                <a:ea typeface="DejaVu Sans"/>
              </a:rPr>
              <a:t>Bacon – post-run analysis</a:t>
            </a:r>
            <a:endParaRPr b="0" lang="es-MX" sz="4400" spc="-1" strike="noStrike">
              <a:latin typeface="Arial"/>
            </a:endParaRPr>
          </a:p>
        </p:txBody>
      </p:sp>
      <p:sp>
        <p:nvSpPr>
          <p:cNvPr id="350" name="CustomShape 2_0"/>
          <p:cNvSpPr/>
          <p:nvPr/>
        </p:nvSpPr>
        <p:spPr>
          <a:xfrm>
            <a:off x="861480" y="1876680"/>
            <a:ext cx="10639080" cy="3774600"/>
          </a:xfrm>
          <a:prstGeom prst="rect">
            <a:avLst/>
          </a:prstGeom>
          <a:noFill/>
          <a:ln w="0">
            <a:noFill/>
          </a:ln>
        </p:spPr>
        <p:style>
          <a:lnRef idx="0"/>
          <a:fillRef idx="0"/>
          <a:effectRef idx="0"/>
          <a:fontRef idx="minor"/>
        </p:style>
        <p:txBody>
          <a:bodyPr lIns="0" rIns="0" tIns="0" bIns="0">
            <a:noAutofit/>
          </a:bodyPr>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Plot the age estimate of a single depth:</a:t>
            </a:r>
            <a:endParaRPr b="0" lang="es-MX" sz="2800" spc="-1" strike="noStrike">
              <a:latin typeface="Arial"/>
            </a:endParaRPr>
          </a:p>
          <a:p>
            <a:pPr marL="3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Bacon.hist(20)</a:t>
            </a:r>
            <a:endParaRPr b="0" lang="es-MX" sz="2800" spc="-1" strike="noStrike">
              <a:latin typeface="Arial"/>
            </a:endParaRPr>
          </a:p>
          <a:p>
            <a:pPr marL="457560" indent="-454320">
              <a:lnSpc>
                <a:spcPct val="90000"/>
              </a:lnSpc>
              <a:spcBef>
                <a:spcPts val="1001"/>
              </a:spcBef>
              <a:buClr>
                <a:srgbClr val="000000"/>
              </a:buClr>
              <a:buFont typeface="Arial"/>
              <a:buChar char="•"/>
            </a:pPr>
            <a:r>
              <a:rPr b="0" lang="en-US" sz="2800" spc="-1" strike="noStrike">
                <a:solidFill>
                  <a:srgbClr val="000000"/>
                </a:solidFill>
                <a:latin typeface="Arial"/>
                <a:ea typeface="DejaVu Sans"/>
              </a:rPr>
              <a:t>Or calculate time between depths:</a:t>
            </a:r>
            <a:endParaRPr b="0" lang="es-MX" sz="2800" spc="-1" strike="noStrike">
              <a:latin typeface="Arial"/>
            </a:endParaRPr>
          </a:p>
          <a:p>
            <a:pPr marL="360">
              <a:lnSpc>
                <a:spcPct val="90000"/>
              </a:lnSpc>
              <a:spcBef>
                <a:spcPts val="1001"/>
              </a:spcBef>
            </a:pPr>
            <a:r>
              <a:rPr b="0" lang="en-US" sz="2800" spc="-1" strike="noStrike">
                <a:solidFill>
                  <a:srgbClr val="0070c0"/>
                </a:solidFill>
                <a:latin typeface="Courier New"/>
                <a:ea typeface="DejaVu Sans"/>
              </a:rPr>
              <a:t>	</a:t>
            </a:r>
            <a:r>
              <a:rPr b="0" lang="en-US" sz="2800" spc="-1" strike="noStrike">
                <a:solidFill>
                  <a:srgbClr val="0000ff"/>
                </a:solidFill>
                <a:latin typeface="Courier New"/>
                <a:ea typeface="DejaVu Sans"/>
              </a:rPr>
              <a:t>d100 &lt;- Bacon.Age.d(100)</a:t>
            </a:r>
            <a:endParaRPr b="0" lang="es-MX" sz="2800" spc="-1" strike="noStrike">
              <a:latin typeface="Arial"/>
            </a:endParaRPr>
          </a:p>
          <a:p>
            <a:pPr marL="3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d100</a:t>
            </a:r>
            <a:endParaRPr b="0" lang="es-MX" sz="2800" spc="-1" strike="noStrike">
              <a:latin typeface="Arial"/>
            </a:endParaRPr>
          </a:p>
          <a:p>
            <a:pPr marL="3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d50 &lt;- Bacon.Age.d(50)</a:t>
            </a:r>
            <a:endParaRPr b="0" lang="es-MX" sz="2800" spc="-1" strike="noStrike">
              <a:latin typeface="Arial"/>
            </a:endParaRPr>
          </a:p>
          <a:p>
            <a:pPr marL="3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d100-d50</a:t>
            </a:r>
            <a:endParaRPr b="0" lang="es-MX" sz="2800" spc="-1" strike="noStrike">
              <a:latin typeface="Arial"/>
            </a:endParaRPr>
          </a:p>
          <a:p>
            <a:pPr marL="3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plot(d100-d50)</a:t>
            </a:r>
            <a:endParaRPr b="0" lang="es-MX" sz="2800" spc="-1" strike="noStrike">
              <a:latin typeface="Arial"/>
            </a:endParaRPr>
          </a:p>
          <a:p>
            <a:pPr marL="360">
              <a:lnSpc>
                <a:spcPct val="90000"/>
              </a:lnSpc>
              <a:spcBef>
                <a:spcPts val="1001"/>
              </a:spcBef>
            </a:pPr>
            <a:r>
              <a:rPr b="0" lang="en-US" sz="2800" spc="-1" strike="noStrike">
                <a:solidFill>
                  <a:srgbClr val="0000ff"/>
                </a:solidFill>
                <a:latin typeface="Courier New"/>
                <a:ea typeface="DejaVu Sans"/>
              </a:rPr>
              <a:t>	</a:t>
            </a:r>
            <a:r>
              <a:rPr b="0" lang="en-US" sz="2800" spc="-1" strike="noStrike">
                <a:solidFill>
                  <a:srgbClr val="0000ff"/>
                </a:solidFill>
                <a:latin typeface="Courier New"/>
                <a:ea typeface="DejaVu Sans"/>
              </a:rPr>
              <a:t>hist(d100-d50)</a:t>
            </a: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p:txBody>
      </p:sp>
      <p:pic>
        <p:nvPicPr>
          <p:cNvPr id="351" name="Picture 3_0" descr=""/>
          <p:cNvPicPr/>
          <p:nvPr/>
        </p:nvPicPr>
        <p:blipFill>
          <a:blip r:embed="rId1"/>
          <a:stretch/>
        </p:blipFill>
        <p:spPr>
          <a:xfrm>
            <a:off x="8454960" y="1416240"/>
            <a:ext cx="3923280" cy="302436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
          <p:cNvSpPr txBox="1"/>
          <p:nvPr/>
        </p:nvSpPr>
        <p:spPr>
          <a:xfrm>
            <a:off x="8820000" y="6300000"/>
            <a:ext cx="3173760" cy="346680"/>
          </a:xfrm>
          <a:prstGeom prst="rect">
            <a:avLst/>
          </a:prstGeom>
          <a:noFill/>
          <a:ln w="0">
            <a:noFill/>
          </a:ln>
        </p:spPr>
        <p:txBody>
          <a:bodyPr lIns="90000" rIns="90000" tIns="45000" bIns="45000">
            <a:noAutofit/>
          </a:bodyPr>
          <a:p>
            <a:r>
              <a:rPr b="0" lang="es-MX" sz="1800" spc="-1" strike="noStrike">
                <a:latin typeface="Arial"/>
              </a:rPr>
              <a:t>https://vimeo.com/548368871</a:t>
            </a:r>
            <a:endParaRPr b="0" lang="es-MX" sz="1800" spc="-1" strike="noStrike">
              <a:latin typeface="Arial"/>
            </a:endParaRPr>
          </a:p>
        </p:txBody>
      </p:sp>
      <p:sp>
        <p:nvSpPr>
          <p:cNvPr id="353" name="CustomShape 2_4"/>
          <p:cNvSpPr/>
          <p:nvPr/>
        </p:nvSpPr>
        <p:spPr>
          <a:xfrm>
            <a:off x="7399440" y="545400"/>
            <a:ext cx="4480560" cy="3774600"/>
          </a:xfrm>
          <a:prstGeom prst="rect">
            <a:avLst/>
          </a:prstGeom>
          <a:noFill/>
          <a:ln w="0">
            <a:noFill/>
          </a:ln>
        </p:spPr>
        <p:style>
          <a:lnRef idx="0"/>
          <a:fillRef idx="0"/>
          <a:effectRef idx="0"/>
          <a:fontRef idx="minor"/>
        </p:style>
        <p:txBody>
          <a:bodyPr lIns="0" rIns="0" tIns="0" bIns="0">
            <a:noAutofit/>
          </a:bodyPr>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Pb-210 measurements (A) consist of background (red) and influx (blue)</a:t>
            </a:r>
            <a:endParaRPr b="0" lang="es-MX" sz="2800" spc="-1" strike="noStrike">
              <a:latin typeface="Arial"/>
            </a:endParaRPr>
          </a:p>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Influx constant, remaining Pb depends on thickness slice and time passed</a:t>
            </a: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p:txBody>
      </p:sp>
      <p:pic>
        <p:nvPicPr>
          <p:cNvPr id="354" name="" descr=""/>
          <p:cNvPicPr/>
          <p:nvPr/>
        </p:nvPicPr>
        <p:blipFill>
          <a:blip r:embed="rId1"/>
          <a:stretch/>
        </p:blipFill>
        <p:spPr>
          <a:xfrm>
            <a:off x="8820000" y="3542040"/>
            <a:ext cx="2373120" cy="239796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CustomShape 2_6"/>
          <p:cNvSpPr/>
          <p:nvPr/>
        </p:nvSpPr>
        <p:spPr>
          <a:xfrm>
            <a:off x="357480" y="1621440"/>
            <a:ext cx="10639080" cy="3774600"/>
          </a:xfrm>
          <a:prstGeom prst="rect">
            <a:avLst/>
          </a:prstGeom>
          <a:noFill/>
          <a:ln w="0">
            <a:noFill/>
          </a:ln>
        </p:spPr>
        <p:style>
          <a:lnRef idx="0"/>
          <a:fillRef idx="0"/>
          <a:effectRef idx="0"/>
          <a:fontRef idx="minor"/>
        </p:style>
        <p:txBody>
          <a:bodyPr lIns="0" rIns="0" tIns="0" bIns="0">
            <a:noAutofit/>
          </a:bodyPr>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Assume total Pb-210 (</a:t>
            </a:r>
            <a:r>
              <a:rPr b="0" i="1" lang="en-US" sz="2800" spc="-1" strike="noStrike">
                <a:solidFill>
                  <a:srgbClr val="000000"/>
                </a:solidFill>
                <a:latin typeface="Arial"/>
                <a:ea typeface="DejaVu Sans"/>
              </a:rPr>
              <a:t>P</a:t>
            </a:r>
            <a:r>
              <a:rPr b="0" i="1" lang="en-US" sz="2800" spc="-1" strike="noStrike" baseline="33000">
                <a:solidFill>
                  <a:srgbClr val="000000"/>
                </a:solidFill>
                <a:latin typeface="Arial"/>
                <a:ea typeface="DejaVu Sans"/>
              </a:rPr>
              <a:t>T</a:t>
            </a:r>
            <a:r>
              <a:rPr b="0" lang="en-US" sz="2800" spc="-1" strike="noStrike">
                <a:solidFill>
                  <a:srgbClr val="000000"/>
                </a:solidFill>
                <a:latin typeface="Arial"/>
                <a:ea typeface="DejaVu Sans"/>
              </a:rPr>
              <a:t>) is normally distributed, so for a measurement </a:t>
            </a:r>
            <a:r>
              <a:rPr b="0" i="1" lang="en-US" sz="2800" spc="-1" strike="noStrike">
                <a:solidFill>
                  <a:srgbClr val="000000"/>
                </a:solidFill>
                <a:latin typeface="Arial"/>
                <a:ea typeface="DejaVu Sans"/>
              </a:rPr>
              <a:t>p</a:t>
            </a:r>
            <a:r>
              <a:rPr b="0" i="1" lang="en-US" sz="2800" spc="-1" strike="noStrike" baseline="-8000">
                <a:solidFill>
                  <a:srgbClr val="000000"/>
                </a:solidFill>
                <a:latin typeface="Arial"/>
                <a:ea typeface="DejaVu Sans"/>
              </a:rPr>
              <a:t>i</a:t>
            </a:r>
            <a:r>
              <a:rPr b="0" lang="en-US" sz="2800" spc="-1" strike="noStrike">
                <a:solidFill>
                  <a:srgbClr val="000000"/>
                </a:solidFill>
                <a:latin typeface="Arial"/>
                <a:ea typeface="DejaVu Sans"/>
              </a:rPr>
              <a:t>:</a:t>
            </a:r>
            <a:endParaRPr b="0" lang="es-MX" sz="2800" spc="-1" strike="noStrike">
              <a:latin typeface="Arial"/>
            </a:endParaRPr>
          </a:p>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This consists of both supported (</a:t>
            </a:r>
            <a:r>
              <a:rPr b="0" i="1" lang="en-US" sz="2800" spc="-1" strike="noStrike">
                <a:solidFill>
                  <a:srgbClr val="000000"/>
                </a:solidFill>
                <a:latin typeface="Arial"/>
                <a:ea typeface="DejaVu Sans"/>
              </a:rPr>
              <a:t>P</a:t>
            </a:r>
            <a:r>
              <a:rPr b="0" i="1" lang="en-US" sz="2800" spc="-1" strike="noStrike" baseline="33000">
                <a:solidFill>
                  <a:srgbClr val="000000"/>
                </a:solidFill>
                <a:latin typeface="Arial"/>
                <a:ea typeface="DejaVu Sans"/>
              </a:rPr>
              <a:t>s</a:t>
            </a:r>
            <a:r>
              <a:rPr b="0" lang="en-US" sz="2800" spc="-1" strike="noStrike">
                <a:solidFill>
                  <a:srgbClr val="000000"/>
                </a:solidFill>
                <a:latin typeface="Arial"/>
                <a:ea typeface="DejaVu Sans"/>
              </a:rPr>
              <a:t>) and unsupported (</a:t>
            </a:r>
            <a:r>
              <a:rPr b="0" i="1" lang="en-US" sz="2800" spc="-1" strike="noStrike">
                <a:solidFill>
                  <a:srgbClr val="000000"/>
                </a:solidFill>
                <a:latin typeface="Arial"/>
                <a:ea typeface="DejaVu Sans"/>
              </a:rPr>
              <a:t>P</a:t>
            </a:r>
            <a:r>
              <a:rPr b="0" i="1" lang="en-US" sz="2800" spc="-1" strike="noStrike" baseline="33000">
                <a:solidFill>
                  <a:srgbClr val="000000"/>
                </a:solidFill>
                <a:latin typeface="Arial"/>
                <a:ea typeface="DejaVu Sans"/>
              </a:rPr>
              <a:t>u</a:t>
            </a:r>
            <a:r>
              <a:rPr b="0" lang="en-US" sz="2800" spc="-1" strike="noStrike">
                <a:solidFill>
                  <a:srgbClr val="000000"/>
                </a:solidFill>
                <a:latin typeface="Arial"/>
                <a:ea typeface="DejaVu Sans"/>
              </a:rPr>
              <a:t>) Pb</a:t>
            </a:r>
            <a:endParaRPr b="0" lang="es-MX" sz="2800" spc="-1" strike="noStrike">
              <a:latin typeface="Arial"/>
            </a:endParaRPr>
          </a:p>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Supported Pb </a:t>
            </a:r>
            <a:r>
              <a:rPr b="0" i="1" lang="en-US" sz="2800" spc="-1" strike="noStrike">
                <a:solidFill>
                  <a:srgbClr val="000000"/>
                </a:solidFill>
                <a:latin typeface="Arial"/>
                <a:ea typeface="DejaVu Sans"/>
              </a:rPr>
              <a:t>P</a:t>
            </a:r>
            <a:r>
              <a:rPr b="0" i="1" lang="en-US" sz="2800" spc="-1" strike="noStrike" baseline="33000">
                <a:solidFill>
                  <a:srgbClr val="000000"/>
                </a:solidFill>
                <a:latin typeface="Arial"/>
                <a:ea typeface="DejaVu Sans"/>
              </a:rPr>
              <a:t>s</a:t>
            </a:r>
            <a:r>
              <a:rPr b="0" lang="en-US" sz="2800" spc="-1" strike="noStrike">
                <a:solidFill>
                  <a:srgbClr val="000000"/>
                </a:solidFill>
                <a:latin typeface="Arial"/>
                <a:ea typeface="DejaVu Sans"/>
              </a:rPr>
              <a:t> can either be constant or varying: </a:t>
            </a:r>
            <a:endParaRPr b="0" lang="es-MX" sz="2800" spc="-1" strike="noStrike">
              <a:latin typeface="Arial"/>
            </a:endParaRPr>
          </a:p>
          <a:p>
            <a:pPr marL="228600" indent="-225360">
              <a:lnSpc>
                <a:spcPct val="90000"/>
              </a:lnSpc>
              <a:spcBef>
                <a:spcPts val="1001"/>
              </a:spcBef>
              <a:buClr>
                <a:srgbClr val="000000"/>
              </a:buClr>
              <a:buFont typeface="Arial"/>
              <a:buChar char="•"/>
            </a:pPr>
            <a:r>
              <a:rPr b="0" i="1" lang="en-US" sz="2800" spc="-1" strike="noStrike">
                <a:solidFill>
                  <a:srgbClr val="000000"/>
                </a:solidFill>
                <a:latin typeface="Arial"/>
                <a:ea typeface="DejaVu Sans"/>
              </a:rPr>
              <a:t>P</a:t>
            </a:r>
            <a:r>
              <a:rPr b="0" i="1" lang="en-US" sz="2800" spc="-1" strike="noStrike" baseline="-8000">
                <a:solidFill>
                  <a:srgbClr val="000000"/>
                </a:solidFill>
                <a:latin typeface="Arial"/>
                <a:ea typeface="DejaVu Sans"/>
              </a:rPr>
              <a:t>i</a:t>
            </a:r>
            <a:r>
              <a:rPr b="0" i="1" lang="en-US" sz="2800" spc="-1" strike="noStrike" baseline="33000">
                <a:solidFill>
                  <a:srgbClr val="000000"/>
                </a:solidFill>
                <a:latin typeface="Arial"/>
                <a:ea typeface="DejaVu Sans"/>
              </a:rPr>
              <a:t>T</a:t>
            </a:r>
            <a:r>
              <a:rPr b="0" lang="en-US" sz="2800" spc="-1" strike="noStrike">
                <a:solidFill>
                  <a:srgbClr val="000000"/>
                </a:solidFill>
                <a:latin typeface="Arial"/>
                <a:ea typeface="DejaVu Sans"/>
              </a:rPr>
              <a:t> =</a:t>
            </a:r>
            <a:r>
              <a:rPr b="0" i="1" lang="en-US" sz="2800" spc="-1" strike="noStrike">
                <a:solidFill>
                  <a:srgbClr val="000000"/>
                </a:solidFill>
                <a:latin typeface="Arial"/>
                <a:ea typeface="DejaVu Sans"/>
              </a:rPr>
              <a:t> P</a:t>
            </a:r>
            <a:r>
              <a:rPr b="0" i="1" lang="en-US" sz="2800" spc="-1" strike="noStrike" baseline="33000">
                <a:solidFill>
                  <a:srgbClr val="000000"/>
                </a:solidFill>
                <a:latin typeface="Arial"/>
                <a:ea typeface="DejaVu Sans"/>
              </a:rPr>
              <a:t>s</a:t>
            </a:r>
            <a:r>
              <a:rPr b="0" lang="en-US" sz="2800" spc="-1" strike="noStrike">
                <a:solidFill>
                  <a:srgbClr val="000000"/>
                </a:solidFill>
                <a:latin typeface="Arial"/>
                <a:ea typeface="DejaVu Sans"/>
              </a:rPr>
              <a:t> + </a:t>
            </a:r>
            <a:r>
              <a:rPr b="0" i="1" lang="en-US" sz="2800" spc="-1" strike="noStrike">
                <a:solidFill>
                  <a:srgbClr val="000000"/>
                </a:solidFill>
                <a:latin typeface="Arial"/>
                <a:ea typeface="DejaVu Sans"/>
              </a:rPr>
              <a:t>P</a:t>
            </a:r>
            <a:r>
              <a:rPr b="0" i="1" lang="en-US" sz="2800" spc="-1" strike="noStrike" baseline="-8000">
                <a:solidFill>
                  <a:srgbClr val="000000"/>
                </a:solidFill>
                <a:latin typeface="Arial"/>
                <a:ea typeface="DejaVu Sans"/>
              </a:rPr>
              <a:t>i</a:t>
            </a:r>
            <a:r>
              <a:rPr b="0" i="1" lang="en-US" sz="2800" spc="-1" strike="noStrike" baseline="33000">
                <a:solidFill>
                  <a:srgbClr val="000000"/>
                </a:solidFill>
                <a:latin typeface="Arial"/>
                <a:ea typeface="DejaVu Sans"/>
              </a:rPr>
              <a:t>u</a:t>
            </a:r>
            <a:r>
              <a:rPr b="0" lang="en-US" sz="2800" spc="-1" strike="noStrike">
                <a:solidFill>
                  <a:srgbClr val="000000"/>
                </a:solidFill>
                <a:latin typeface="Arial"/>
                <a:ea typeface="DejaVu Sans"/>
              </a:rPr>
              <a:t>  or </a:t>
            </a:r>
            <a:r>
              <a:rPr b="0" i="1" lang="en-US" sz="2800" spc="-1" strike="noStrike">
                <a:solidFill>
                  <a:srgbClr val="000000"/>
                </a:solidFill>
                <a:latin typeface="Arial"/>
                <a:ea typeface="DejaVu Sans"/>
              </a:rPr>
              <a:t>P</a:t>
            </a:r>
            <a:r>
              <a:rPr b="0" i="1" lang="en-US" sz="2800" spc="-1" strike="noStrike" baseline="-8000">
                <a:solidFill>
                  <a:srgbClr val="000000"/>
                </a:solidFill>
                <a:latin typeface="Arial"/>
                <a:ea typeface="DejaVu Sans"/>
              </a:rPr>
              <a:t>i</a:t>
            </a:r>
            <a:r>
              <a:rPr b="0" i="1" lang="en-US" sz="2800" spc="-1" strike="noStrike" baseline="33000">
                <a:solidFill>
                  <a:srgbClr val="000000"/>
                </a:solidFill>
                <a:latin typeface="Arial"/>
                <a:ea typeface="DejaVu Sans"/>
              </a:rPr>
              <a:t>T</a:t>
            </a:r>
            <a:r>
              <a:rPr b="0" lang="en-US" sz="2800" spc="-1" strike="noStrike">
                <a:solidFill>
                  <a:srgbClr val="000000"/>
                </a:solidFill>
                <a:latin typeface="Arial"/>
                <a:ea typeface="DejaVu Sans"/>
              </a:rPr>
              <a:t> =</a:t>
            </a:r>
            <a:r>
              <a:rPr b="0" i="1" lang="en-US" sz="2800" spc="-1" strike="noStrike">
                <a:solidFill>
                  <a:srgbClr val="000000"/>
                </a:solidFill>
                <a:latin typeface="Arial"/>
                <a:ea typeface="DejaVu Sans"/>
              </a:rPr>
              <a:t> P</a:t>
            </a:r>
            <a:r>
              <a:rPr b="0" i="1" lang="en-US" sz="2800" spc="-1" strike="noStrike" baseline="-8000">
                <a:solidFill>
                  <a:srgbClr val="000000"/>
                </a:solidFill>
                <a:latin typeface="Arial"/>
                <a:ea typeface="DejaVu Sans"/>
              </a:rPr>
              <a:t>i</a:t>
            </a:r>
            <a:r>
              <a:rPr b="0" i="1" lang="en-US" sz="2800" spc="-1" strike="noStrike" baseline="33000">
                <a:solidFill>
                  <a:srgbClr val="000000"/>
                </a:solidFill>
                <a:latin typeface="Arial"/>
                <a:ea typeface="DejaVu Sans"/>
              </a:rPr>
              <a:t>s</a:t>
            </a:r>
            <a:r>
              <a:rPr b="0" lang="en-US" sz="2800" spc="-1" strike="noStrike">
                <a:solidFill>
                  <a:srgbClr val="000000"/>
                </a:solidFill>
                <a:latin typeface="Arial"/>
                <a:ea typeface="DejaVu Sans"/>
              </a:rPr>
              <a:t> + </a:t>
            </a:r>
            <a:r>
              <a:rPr b="0" i="1" lang="en-US" sz="2800" spc="-1" strike="noStrike">
                <a:solidFill>
                  <a:srgbClr val="000000"/>
                </a:solidFill>
                <a:latin typeface="Arial"/>
                <a:ea typeface="DejaVu Sans"/>
              </a:rPr>
              <a:t>P</a:t>
            </a:r>
            <a:r>
              <a:rPr b="0" i="1" lang="en-US" sz="2800" spc="-1" strike="noStrike" baseline="-8000">
                <a:solidFill>
                  <a:srgbClr val="000000"/>
                </a:solidFill>
                <a:latin typeface="Arial"/>
                <a:ea typeface="DejaVu Sans"/>
              </a:rPr>
              <a:t>i</a:t>
            </a:r>
            <a:r>
              <a:rPr b="0" i="1" lang="en-US" sz="2800" spc="-1" strike="noStrike" baseline="33000">
                <a:solidFill>
                  <a:srgbClr val="000000"/>
                </a:solidFill>
                <a:latin typeface="Arial"/>
                <a:ea typeface="DejaVu Sans"/>
              </a:rPr>
              <a:t>u</a:t>
            </a:r>
            <a:r>
              <a:rPr b="0" lang="en-US" sz="2800" spc="-1" strike="noStrike">
                <a:solidFill>
                  <a:srgbClr val="000000"/>
                </a:solidFill>
                <a:latin typeface="Arial"/>
                <a:ea typeface="DejaVu Sans"/>
              </a:rPr>
              <a:t>  </a:t>
            </a: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p:txBody>
      </p:sp>
      <p:sp>
        <p:nvSpPr>
          <p:cNvPr id="356" name="CustomShape 1_0"/>
          <p:cNvSpPr/>
          <p:nvPr/>
        </p:nvSpPr>
        <p:spPr>
          <a:xfrm>
            <a:off x="2592720" y="208800"/>
            <a:ext cx="8907840" cy="1278000"/>
          </a:xfrm>
          <a:prstGeom prst="rect">
            <a:avLst/>
          </a:prstGeom>
          <a:noFill/>
          <a:ln w="0">
            <a:noFill/>
          </a:ln>
        </p:spPr>
        <p:style>
          <a:lnRef idx="0"/>
          <a:fillRef idx="0"/>
          <a:effectRef idx="0"/>
          <a:fontRef idx="minor"/>
        </p:style>
        <p:txBody>
          <a:bodyPr lIns="0" rIns="0" tIns="0" bIns="0" anchor="ctr">
            <a:noAutofit/>
          </a:bodyPr>
          <a:p>
            <a:pPr>
              <a:lnSpc>
                <a:spcPct val="90000"/>
              </a:lnSpc>
            </a:pPr>
            <a:r>
              <a:rPr b="0" i="1" lang="en-US" sz="4400" spc="-1" strike="noStrike">
                <a:solidFill>
                  <a:srgbClr val="000000"/>
                </a:solidFill>
                <a:latin typeface="Arial"/>
                <a:ea typeface="DejaVu Sans"/>
              </a:rPr>
              <a:t>Plum</a:t>
            </a:r>
            <a:endParaRPr b="0" lang="es-MX" sz="4400" spc="-1" strike="noStrike">
              <a:latin typeface="Arial"/>
            </a:endParaRPr>
          </a:p>
        </p:txBody>
      </p:sp>
      <mc:AlternateContent>
        <mc:Choice xmlns:a14="http://schemas.microsoft.com/office/drawing/2010/main" Requires="a14">
          <p:sp>
            <p:nvSpPr>
              <p:cNvPr id="357" name=""/>
              <p:cNvSpPr txBox="1"/>
              <p:nvPr/>
            </p:nvSpPr>
            <p:spPr>
              <a:xfrm>
                <a:off x="3682800" y="2160000"/>
                <a:ext cx="1897200" cy="351360"/>
              </a:xfrm>
              <a:prstGeom prst="rect">
                <a:avLst/>
              </a:prstGeom>
            </p:spPr>
            <p:txBody>
              <a:bodyPr/>
              <a:p>
                <a14:m>
                  <m:oMath xmlns:m="http://schemas.openxmlformats.org/officeDocument/2006/math">
                    <m:sSub>
                      <m:e>
                        <m:r>
                          <m:t xml:space="preserve">p</m:t>
                        </m:r>
                      </m:e>
                      <m:sub>
                        <m:r>
                          <m:t xml:space="preserve">i</m:t>
                        </m:r>
                      </m:sub>
                    </m:sSub>
                    <m:r>
                      <m:t xml:space="preserve">|</m:t>
                    </m:r>
                    <m:sSubSup>
                      <m:e>
                        <m:r>
                          <m:t xml:space="preserve">P</m:t>
                        </m:r>
                      </m:e>
                      <m:sub>
                        <m:r>
                          <m:t xml:space="preserve">i</m:t>
                        </m:r>
                      </m:sub>
                      <m:sup>
                        <m:r>
                          <m:t xml:space="preserve">T</m:t>
                        </m:r>
                      </m:sup>
                    </m:sSubSup>
                    <m:r>
                      <m:t xml:space="preserve">∝</m:t>
                    </m:r>
                    <m:r>
                      <m:t xml:space="preserve">N</m:t>
                    </m:r>
                    <m:d>
                      <m:dPr>
                        <m:begChr m:val="("/>
                        <m:endChr m:val=")"/>
                      </m:dPr>
                      <m:e>
                        <m:sSubSup>
                          <m:e>
                            <m:r>
                              <m:t xml:space="preserve">P</m:t>
                            </m:r>
                          </m:e>
                          <m:sub>
                            <m:r>
                              <m:t xml:space="preserve">i</m:t>
                            </m:r>
                          </m:sub>
                          <m:sup>
                            <m:r>
                              <m:t xml:space="preserve">T</m:t>
                            </m:r>
                          </m:sup>
                        </m:sSubSup>
                        <m:r>
                          <m:t xml:space="preserve">,</m:t>
                        </m:r>
                        <m:sSubSup>
                          <m:e>
                            <m:r>
                              <m:t xml:space="preserve">σ</m:t>
                            </m:r>
                          </m:e>
                          <m:sub>
                            <m:r>
                              <m:t xml:space="preserve">i</m:t>
                            </m:r>
                          </m:sub>
                          <m:sup>
                            <m:r>
                              <m:t xml:space="preserve">2</m:t>
                            </m:r>
                          </m:sup>
                        </m:sSubSup>
                      </m:e>
                    </m:d>
                  </m:oMath>
                </a14:m>
              </a:p>
            </p:txBody>
          </p:sp>
        </mc:Choice>
        <mc:Fallback/>
      </mc:AlternateContent>
      <p:sp>
        <p:nvSpPr>
          <p:cNvPr id="358" name=""/>
          <p:cNvSpPr txBox="1"/>
          <p:nvPr/>
        </p:nvSpPr>
        <p:spPr>
          <a:xfrm>
            <a:off x="7920" y="6480000"/>
            <a:ext cx="6112080" cy="346320"/>
          </a:xfrm>
          <a:prstGeom prst="rect">
            <a:avLst/>
          </a:prstGeom>
          <a:noFill/>
          <a:ln w="0">
            <a:noFill/>
          </a:ln>
        </p:spPr>
        <p:txBody>
          <a:bodyPr lIns="90000" rIns="90000" tIns="45000" bIns="45000">
            <a:noAutofit/>
          </a:bodyPr>
          <a:p>
            <a:r>
              <a:rPr b="0" lang="es-MX" sz="1800" spc="-1" strike="noStrike">
                <a:latin typeface="Arial"/>
              </a:rPr>
              <a:t>Aquino et al. 2018 </a:t>
            </a:r>
            <a:r>
              <a:rPr b="0" i="1" lang="es-MX" sz="1800" spc="-1" strike="noStrike">
                <a:latin typeface="Arial"/>
              </a:rPr>
              <a:t>JABES</a:t>
            </a:r>
            <a:r>
              <a:rPr b="0" lang="es-MX" sz="1800" spc="-1" strike="noStrike">
                <a:latin typeface="Arial"/>
              </a:rPr>
              <a:t> doi:10.1007/s13253-018-0328-7</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9" name="" descr=""/>
          <p:cNvPicPr/>
          <p:nvPr/>
        </p:nvPicPr>
        <p:blipFill>
          <a:blip r:embed="rId1"/>
          <a:stretch/>
        </p:blipFill>
        <p:spPr>
          <a:xfrm>
            <a:off x="3060000" y="3403080"/>
            <a:ext cx="4839120" cy="3071160"/>
          </a:xfrm>
          <a:prstGeom prst="rect">
            <a:avLst/>
          </a:prstGeom>
          <a:ln w="0">
            <a:noFill/>
          </a:ln>
        </p:spPr>
      </p:pic>
      <p:sp>
        <p:nvSpPr>
          <p:cNvPr id="360" name="CustomShape 2_7"/>
          <p:cNvSpPr/>
          <p:nvPr/>
        </p:nvSpPr>
        <p:spPr>
          <a:xfrm>
            <a:off x="357480" y="1621440"/>
            <a:ext cx="10639080" cy="3774600"/>
          </a:xfrm>
          <a:prstGeom prst="rect">
            <a:avLst/>
          </a:prstGeom>
          <a:noFill/>
          <a:ln w="0">
            <a:noFill/>
          </a:ln>
        </p:spPr>
        <p:style>
          <a:lnRef idx="0"/>
          <a:fillRef idx="0"/>
          <a:effectRef idx="0"/>
          <a:fontRef idx="minor"/>
        </p:style>
        <p:txBody>
          <a:bodyPr lIns="0" rIns="0" tIns="0" bIns="0">
            <a:noAutofit/>
          </a:bodyPr>
          <a:p>
            <a:pPr marL="228600" indent="-225360">
              <a:lnSpc>
                <a:spcPct val="90000"/>
              </a:lnSpc>
              <a:spcBef>
                <a:spcPts val="1001"/>
              </a:spcBef>
              <a:buClr>
                <a:srgbClr val="000000"/>
              </a:buClr>
              <a:buFont typeface="Arial"/>
              <a:buChar char="•"/>
            </a:pPr>
            <a:r>
              <a:rPr b="0" lang="en-US" sz="2800" spc="-1" strike="noStrike">
                <a:solidFill>
                  <a:srgbClr val="000000"/>
                </a:solidFill>
                <a:latin typeface="Arial"/>
                <a:ea typeface="DejaVu Sans"/>
              </a:rPr>
              <a:t>Now each measured slice depends on </a:t>
            </a:r>
            <a:r>
              <a:rPr b="0" i="1" lang="en-US" sz="2800" spc="-1" strike="noStrike">
                <a:solidFill>
                  <a:srgbClr val="000000"/>
                </a:solidFill>
                <a:latin typeface="Arial"/>
                <a:ea typeface="DejaVu Sans"/>
              </a:rPr>
              <a:t>P</a:t>
            </a:r>
            <a:r>
              <a:rPr b="0" i="1" lang="en-US" sz="2800" spc="-1" strike="noStrike" baseline="33000">
                <a:solidFill>
                  <a:srgbClr val="000000"/>
                </a:solidFill>
                <a:latin typeface="Arial"/>
                <a:ea typeface="DejaVu Sans"/>
              </a:rPr>
              <a:t>s</a:t>
            </a:r>
            <a:r>
              <a:rPr b="0" lang="en-US" sz="2800" spc="-1" strike="noStrike">
                <a:solidFill>
                  <a:srgbClr val="000000"/>
                </a:solidFill>
                <a:latin typeface="Arial"/>
                <a:ea typeface="DejaVu Sans"/>
              </a:rPr>
              <a:t>, the influx, and the (Bacon) age assigned to the bottom and top depths of the slice:</a:t>
            </a:r>
            <a:endParaRPr b="0" lang="es-MX" sz="2800" spc="-1" strike="noStrike">
              <a:latin typeface="Arial"/>
            </a:endParaRPr>
          </a:p>
          <a:p>
            <a:pPr marL="228600" indent="-225360">
              <a:lnSpc>
                <a:spcPct val="90000"/>
              </a:lnSpc>
              <a:spcBef>
                <a:spcPts val="1001"/>
              </a:spcBef>
              <a:buClr>
                <a:srgbClr val="000000"/>
              </a:buClr>
              <a:buFont typeface="Arial"/>
              <a:buChar char="•"/>
            </a:pP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a:p>
            <a:pPr marL="360">
              <a:lnSpc>
                <a:spcPct val="90000"/>
              </a:lnSpc>
              <a:spcBef>
                <a:spcPts val="1001"/>
              </a:spcBef>
            </a:pPr>
            <a:endParaRPr b="0" lang="es-MX" sz="2800" spc="-1" strike="noStrike">
              <a:latin typeface="Arial"/>
            </a:endParaRPr>
          </a:p>
        </p:txBody>
      </p:sp>
      <p:sp>
        <p:nvSpPr>
          <p:cNvPr id="361" name="CustomShape 1_6"/>
          <p:cNvSpPr/>
          <p:nvPr/>
        </p:nvSpPr>
        <p:spPr>
          <a:xfrm>
            <a:off x="2592720" y="208800"/>
            <a:ext cx="8907840" cy="1278000"/>
          </a:xfrm>
          <a:prstGeom prst="rect">
            <a:avLst/>
          </a:prstGeom>
          <a:noFill/>
          <a:ln w="0">
            <a:noFill/>
          </a:ln>
        </p:spPr>
        <p:style>
          <a:lnRef idx="0"/>
          <a:fillRef idx="0"/>
          <a:effectRef idx="0"/>
          <a:fontRef idx="minor"/>
        </p:style>
        <p:txBody>
          <a:bodyPr lIns="0" rIns="0" tIns="0" bIns="0" anchor="ctr">
            <a:noAutofit/>
          </a:bodyPr>
          <a:p>
            <a:pPr>
              <a:lnSpc>
                <a:spcPct val="90000"/>
              </a:lnSpc>
            </a:pPr>
            <a:r>
              <a:rPr b="0" i="1" lang="en-US" sz="4400" spc="-1" strike="noStrike">
                <a:solidFill>
                  <a:srgbClr val="000000"/>
                </a:solidFill>
                <a:latin typeface="Arial"/>
                <a:ea typeface="DejaVu Sans"/>
              </a:rPr>
              <a:t>Plum</a:t>
            </a:r>
            <a:endParaRPr b="0" lang="es-MX" sz="4400" spc="-1" strike="noStrike">
              <a:latin typeface="Arial"/>
            </a:endParaRPr>
          </a:p>
        </p:txBody>
      </p:sp>
      <p:pic>
        <p:nvPicPr>
          <p:cNvPr id="362" name="" descr=""/>
          <p:cNvPicPr/>
          <p:nvPr/>
        </p:nvPicPr>
        <p:blipFill>
          <a:blip r:embed="rId2"/>
          <a:stretch/>
        </p:blipFill>
        <p:spPr>
          <a:xfrm>
            <a:off x="720000" y="2520000"/>
            <a:ext cx="6837480" cy="847080"/>
          </a:xfrm>
          <a:prstGeom prst="rect">
            <a:avLst/>
          </a:prstGeom>
          <a:ln w="0">
            <a:noFill/>
          </a:ln>
        </p:spPr>
      </p:pic>
      <p:pic>
        <p:nvPicPr>
          <p:cNvPr id="363" name="" descr=""/>
          <p:cNvPicPr/>
          <p:nvPr/>
        </p:nvPicPr>
        <p:blipFill>
          <a:blip r:embed="rId3"/>
          <a:stretch/>
        </p:blipFill>
        <p:spPr>
          <a:xfrm>
            <a:off x="7899120" y="2520000"/>
            <a:ext cx="4293000" cy="4338000"/>
          </a:xfrm>
          <a:prstGeom prst="rect">
            <a:avLst/>
          </a:prstGeom>
          <a:ln w="0">
            <a:noFill/>
          </a:ln>
        </p:spPr>
      </p:pic>
      <p:sp>
        <p:nvSpPr>
          <p:cNvPr id="364" name=""/>
          <p:cNvSpPr txBox="1"/>
          <p:nvPr/>
        </p:nvSpPr>
        <p:spPr>
          <a:xfrm>
            <a:off x="7920" y="6480000"/>
            <a:ext cx="6112080" cy="346320"/>
          </a:xfrm>
          <a:prstGeom prst="rect">
            <a:avLst/>
          </a:prstGeom>
          <a:noFill/>
          <a:ln w="0">
            <a:noFill/>
          </a:ln>
        </p:spPr>
        <p:txBody>
          <a:bodyPr lIns="90000" rIns="90000" tIns="45000" bIns="45000">
            <a:noAutofit/>
          </a:bodyPr>
          <a:p>
            <a:r>
              <a:rPr b="0" lang="es-MX" sz="1800" spc="-1" strike="noStrike">
                <a:latin typeface="Arial"/>
              </a:rPr>
              <a:t>Aquino et al. 2018 </a:t>
            </a:r>
            <a:r>
              <a:rPr b="0" i="1" lang="es-MX" sz="1800" spc="-1" strike="noStrike">
                <a:latin typeface="Arial"/>
              </a:rPr>
              <a:t>JABES</a:t>
            </a:r>
            <a:r>
              <a:rPr b="0" lang="es-MX" sz="1800" spc="-1" strike="noStrike">
                <a:latin typeface="Arial"/>
              </a:rPr>
              <a:t> doi:10.1007/s13253-018-0328-7</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TextBox 1"/>
          <p:cNvSpPr/>
          <p:nvPr/>
        </p:nvSpPr>
        <p:spPr>
          <a:xfrm>
            <a:off x="342360" y="250200"/>
            <a:ext cx="11364120" cy="6062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GB" sz="2800" spc="-1" strike="noStrike">
                <a:solidFill>
                  <a:srgbClr val="000000"/>
                </a:solidFill>
                <a:latin typeface="Calibri"/>
                <a:ea typeface="DejaVu Sans"/>
              </a:rPr>
              <a:t>How to run Plum in R:</a:t>
            </a:r>
            <a:endParaRPr b="0" lang="es-MX" sz="2800" spc="-1" strike="noStrike">
              <a:latin typeface="Arial"/>
            </a:endParaRPr>
          </a:p>
          <a:p>
            <a:pPr>
              <a:lnSpc>
                <a:spcPct val="100000"/>
              </a:lnSpc>
            </a:pPr>
            <a:r>
              <a:rPr b="0" lang="en-GB" sz="2800" spc="-1" strike="noStrike">
                <a:solidFill>
                  <a:srgbClr val="000000"/>
                </a:solidFill>
                <a:latin typeface="Calibri"/>
                <a:ea typeface="DejaVu Sans"/>
              </a:rPr>
              <a:t> </a:t>
            </a:r>
            <a:endParaRPr b="0" lang="es-MX" sz="2800" spc="-1" strike="noStrike">
              <a:latin typeface="Arial"/>
            </a:endParaRPr>
          </a:p>
          <a:p>
            <a:pPr>
              <a:lnSpc>
                <a:spcPct val="100000"/>
              </a:lnSpc>
            </a:pPr>
            <a:r>
              <a:rPr b="0" lang="en-GB" sz="2800" spc="-1" strike="noStrike">
                <a:solidFill>
                  <a:srgbClr val="000000"/>
                </a:solidFill>
                <a:latin typeface="Calibri"/>
                <a:ea typeface="DejaVu Sans"/>
              </a:rPr>
              <a:t># install the package via R’s CRAN:</a:t>
            </a:r>
            <a:endParaRPr b="0" lang="es-MX" sz="2800" spc="-1" strike="noStrike">
              <a:latin typeface="Arial"/>
            </a:endParaRPr>
          </a:p>
          <a:p>
            <a:pPr>
              <a:lnSpc>
                <a:spcPct val="100000"/>
              </a:lnSpc>
            </a:pPr>
            <a:r>
              <a:rPr b="0" lang="en-GB" sz="2800" spc="-1" strike="noStrike">
                <a:solidFill>
                  <a:srgbClr val="0000ff"/>
                </a:solidFill>
                <a:latin typeface="Calibri"/>
                <a:ea typeface="DejaVu Sans"/>
              </a:rPr>
              <a:t>install.packages(‘rplum’)</a:t>
            </a:r>
            <a:endParaRPr b="0" lang="es-MX" sz="2800" spc="-1" strike="noStrike">
              <a:latin typeface="Arial"/>
            </a:endParaRPr>
          </a:p>
          <a:p>
            <a:pPr>
              <a:lnSpc>
                <a:spcPct val="100000"/>
              </a:lnSpc>
            </a:pPr>
            <a:r>
              <a:rPr b="0" lang="en-GB" sz="2800" spc="-1" strike="noStrike">
                <a:solidFill>
                  <a:srgbClr val="000000"/>
                </a:solidFill>
                <a:latin typeface="Calibri"/>
                <a:ea typeface="DejaVu Sans"/>
              </a:rPr>
              <a:t> </a:t>
            </a:r>
            <a:endParaRPr b="0" lang="es-MX" sz="2800" spc="-1" strike="noStrike">
              <a:latin typeface="Arial"/>
            </a:endParaRPr>
          </a:p>
          <a:p>
            <a:pPr>
              <a:lnSpc>
                <a:spcPct val="100000"/>
              </a:lnSpc>
            </a:pPr>
            <a:r>
              <a:rPr b="0" lang="en-GB" sz="2800" spc="-1" strike="noStrike">
                <a:solidFill>
                  <a:srgbClr val="000000"/>
                </a:solidFill>
                <a:latin typeface="Calibri"/>
                <a:ea typeface="DejaVu Sans"/>
              </a:rPr>
              <a:t># or a development version via github (updated more frequently, possibly less stable, so only for daredevils):</a:t>
            </a:r>
            <a:endParaRPr b="0" lang="es-MX" sz="2800" spc="-1" strike="noStrike">
              <a:latin typeface="Arial"/>
            </a:endParaRPr>
          </a:p>
          <a:p>
            <a:pPr>
              <a:lnSpc>
                <a:spcPct val="100000"/>
              </a:lnSpc>
            </a:pPr>
            <a:r>
              <a:rPr b="0" lang="en-GB" sz="2800" spc="-1" strike="noStrike">
                <a:solidFill>
                  <a:srgbClr val="0000ff"/>
                </a:solidFill>
                <a:latin typeface="Courier New"/>
                <a:ea typeface="DejaVu Sans"/>
              </a:rPr>
              <a:t>install.packages(‘devtools’)</a:t>
            </a:r>
            <a:endParaRPr b="0" lang="es-MX" sz="2800" spc="-1" strike="noStrike">
              <a:latin typeface="Arial"/>
            </a:endParaRPr>
          </a:p>
          <a:p>
            <a:pPr>
              <a:lnSpc>
                <a:spcPct val="100000"/>
              </a:lnSpc>
            </a:pPr>
            <a:r>
              <a:rPr b="0" lang="en-GB" sz="2800" spc="-1" strike="noStrike">
                <a:solidFill>
                  <a:srgbClr val="0000ff"/>
                </a:solidFill>
                <a:latin typeface="Courier New"/>
                <a:ea typeface="DejaVu Sans"/>
              </a:rPr>
              <a:t>require(devtools)</a:t>
            </a:r>
            <a:endParaRPr b="0" lang="es-MX" sz="2800" spc="-1" strike="noStrike">
              <a:latin typeface="Arial"/>
            </a:endParaRPr>
          </a:p>
          <a:p>
            <a:pPr>
              <a:lnSpc>
                <a:spcPct val="100000"/>
              </a:lnSpc>
            </a:pPr>
            <a:r>
              <a:rPr b="0" lang="en-GB" sz="2800" spc="-1" strike="noStrike">
                <a:solidFill>
                  <a:srgbClr val="0000ff"/>
                </a:solidFill>
                <a:latin typeface="Courier New"/>
                <a:ea typeface="DejaVu Sans"/>
              </a:rPr>
              <a:t>install_github(‘Maarten14C/rplum’)</a:t>
            </a:r>
            <a:endParaRPr b="0" lang="es-MX" sz="2800" spc="-1" strike="noStrike">
              <a:latin typeface="Arial"/>
            </a:endParaRPr>
          </a:p>
          <a:p>
            <a:pPr>
              <a:lnSpc>
                <a:spcPct val="100000"/>
              </a:lnSpc>
            </a:pPr>
            <a:r>
              <a:rPr b="0" lang="en-GB" sz="2800" spc="-1" strike="noStrike">
                <a:solidFill>
                  <a:srgbClr val="000000"/>
                </a:solidFill>
                <a:latin typeface="Calibri"/>
                <a:ea typeface="DejaVu Sans"/>
              </a:rPr>
              <a:t> </a:t>
            </a:r>
            <a:endParaRPr b="0" lang="es-MX" sz="2800" spc="-1" strike="noStrike">
              <a:latin typeface="Arial"/>
            </a:endParaRPr>
          </a:p>
          <a:p>
            <a:pPr>
              <a:lnSpc>
                <a:spcPct val="100000"/>
              </a:lnSpc>
            </a:pPr>
            <a:r>
              <a:rPr b="0" lang="en-GB" sz="2800" spc="-1" strike="noStrike">
                <a:solidFill>
                  <a:srgbClr val="000000"/>
                </a:solidFill>
                <a:latin typeface="Calibri"/>
                <a:ea typeface="DejaVu Sans"/>
              </a:rPr>
              <a:t># then load it and run the default core (accepting all suggestions with ‘y’):</a:t>
            </a:r>
            <a:endParaRPr b="0" lang="es-MX" sz="2800" spc="-1" strike="noStrike">
              <a:latin typeface="Arial"/>
            </a:endParaRPr>
          </a:p>
          <a:p>
            <a:pPr>
              <a:lnSpc>
                <a:spcPct val="100000"/>
              </a:lnSpc>
            </a:pPr>
            <a:r>
              <a:rPr b="0" lang="en-GB" sz="2800" spc="-1" strike="noStrike">
                <a:solidFill>
                  <a:srgbClr val="0000ff"/>
                </a:solidFill>
                <a:latin typeface="Courier New"/>
                <a:ea typeface="DejaVu Sans"/>
              </a:rPr>
              <a:t>require(rplum)</a:t>
            </a:r>
            <a:endParaRPr b="0" lang="es-MX" sz="2800" spc="-1" strike="noStrike">
              <a:latin typeface="Arial"/>
            </a:endParaRPr>
          </a:p>
          <a:p>
            <a:pPr>
              <a:lnSpc>
                <a:spcPct val="100000"/>
              </a:lnSpc>
            </a:pPr>
            <a:r>
              <a:rPr b="0" lang="en-GB" sz="2800" spc="-1" strike="noStrike">
                <a:solidFill>
                  <a:srgbClr val="0000ff"/>
                </a:solidFill>
                <a:latin typeface="Courier New"/>
                <a:ea typeface="DejaVu Sans"/>
              </a:rPr>
              <a:t>Plum()</a:t>
            </a:r>
            <a:endParaRPr b="0" lang="es-MX" sz="28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Box 1_0"/>
          <p:cNvSpPr/>
          <p:nvPr/>
        </p:nvSpPr>
        <p:spPr>
          <a:xfrm>
            <a:off x="87840" y="582840"/>
            <a:ext cx="3921120" cy="5942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GB" sz="2400" spc="-1" strike="noStrike">
                <a:solidFill>
                  <a:srgbClr val="0000ff"/>
                </a:solidFill>
                <a:latin typeface="Courier New"/>
                <a:ea typeface="DejaVu Sans"/>
              </a:rPr>
              <a:t>Plum()</a:t>
            </a:r>
            <a:endParaRPr b="0" lang="es-MX" sz="2400" spc="-1" strike="noStrike">
              <a:latin typeface="Arial"/>
            </a:endParaRPr>
          </a:p>
          <a:p>
            <a:pPr>
              <a:lnSpc>
                <a:spcPct val="100000"/>
              </a:lnSpc>
            </a:pPr>
            <a:endParaRPr b="0" lang="es-MX" sz="2400" spc="-1" strike="noStrike">
              <a:latin typeface="Arial"/>
            </a:endParaRPr>
          </a:p>
          <a:p>
            <a:pPr>
              <a:lnSpc>
                <a:spcPct val="100000"/>
              </a:lnSpc>
            </a:pPr>
            <a:r>
              <a:rPr b="0" lang="en-GB" sz="2400" spc="-1" strike="noStrike">
                <a:solidFill>
                  <a:srgbClr val="000000"/>
                </a:solidFill>
                <a:latin typeface="Calibri"/>
                <a:ea typeface="DejaVu Sans"/>
              </a:rPr>
              <a:t>Default core without ra measurements; supported </a:t>
            </a:r>
            <a:r>
              <a:rPr b="0" lang="en-GB" sz="2400" spc="-1" strike="noStrike" baseline="30000">
                <a:solidFill>
                  <a:srgbClr val="000000"/>
                </a:solidFill>
                <a:latin typeface="Calibri"/>
                <a:ea typeface="DejaVu Sans"/>
              </a:rPr>
              <a:t>210</a:t>
            </a:r>
            <a:r>
              <a:rPr b="0" lang="en-GB" sz="2400" spc="-1" strike="noStrike">
                <a:solidFill>
                  <a:srgbClr val="000000"/>
                </a:solidFill>
                <a:latin typeface="Calibri"/>
                <a:ea typeface="DejaVu Sans"/>
              </a:rPr>
              <a:t>Pb  estimated from tail </a:t>
            </a:r>
            <a:r>
              <a:rPr b="0" lang="en-GB" sz="2400" spc="-1" strike="noStrike" baseline="30000">
                <a:solidFill>
                  <a:srgbClr val="000000"/>
                </a:solidFill>
                <a:latin typeface="Calibri"/>
                <a:ea typeface="DejaVu Sans"/>
              </a:rPr>
              <a:t>210</a:t>
            </a:r>
            <a:r>
              <a:rPr b="0" lang="en-GB" sz="2400" spc="-1" strike="noStrike">
                <a:solidFill>
                  <a:srgbClr val="000000"/>
                </a:solidFill>
                <a:latin typeface="Calibri"/>
                <a:ea typeface="DejaVu Sans"/>
              </a:rPr>
              <a:t>Pb measurements only. </a:t>
            </a:r>
            <a:endParaRPr b="0" lang="es-MX" sz="2400" spc="-1" strike="noStrike">
              <a:latin typeface="Arial"/>
            </a:endParaRPr>
          </a:p>
          <a:p>
            <a:pPr>
              <a:lnSpc>
                <a:spcPct val="100000"/>
              </a:lnSpc>
            </a:pPr>
            <a:endParaRPr b="0" lang="es-MX" sz="2400" spc="-1" strike="noStrike">
              <a:latin typeface="Arial"/>
            </a:endParaRPr>
          </a:p>
          <a:p>
            <a:pPr>
              <a:lnSpc>
                <a:spcPct val="100000"/>
              </a:lnSpc>
            </a:pPr>
            <a:r>
              <a:rPr b="0" lang="en-GB" sz="2400" spc="-1" strike="noStrike">
                <a:solidFill>
                  <a:srgbClr val="000000"/>
                </a:solidFill>
                <a:latin typeface="Calibri"/>
                <a:ea typeface="DejaVu Sans"/>
              </a:rPr>
              <a:t>Blue </a:t>
            </a:r>
            <a:r>
              <a:rPr b="0" lang="en-GB" sz="2400" spc="-1" strike="noStrike" baseline="30000">
                <a:solidFill>
                  <a:srgbClr val="000000"/>
                </a:solidFill>
                <a:latin typeface="Calibri"/>
                <a:ea typeface="DejaVu Sans"/>
              </a:rPr>
              <a:t>210</a:t>
            </a:r>
            <a:r>
              <a:rPr b="0" lang="en-GB" sz="2400" spc="-1" strike="noStrike">
                <a:solidFill>
                  <a:srgbClr val="000000"/>
                </a:solidFill>
                <a:latin typeface="Calibri"/>
                <a:ea typeface="DejaVu Sans"/>
              </a:rPr>
              <a:t>Pb: measured in rectangles, modelled in “bluescale”. </a:t>
            </a:r>
            <a:endParaRPr b="0" lang="es-MX" sz="2400" spc="-1" strike="noStrike">
              <a:latin typeface="Arial"/>
            </a:endParaRPr>
          </a:p>
          <a:p>
            <a:pPr>
              <a:lnSpc>
                <a:spcPct val="100000"/>
              </a:lnSpc>
            </a:pPr>
            <a:endParaRPr b="0" lang="es-MX" sz="2400" spc="-1" strike="noStrike">
              <a:latin typeface="Arial"/>
            </a:endParaRPr>
          </a:p>
          <a:p>
            <a:pPr>
              <a:lnSpc>
                <a:spcPct val="100000"/>
              </a:lnSpc>
            </a:pPr>
            <a:r>
              <a:rPr b="0" lang="en-GB" sz="2400" spc="-1" strike="noStrike">
                <a:solidFill>
                  <a:srgbClr val="000000"/>
                </a:solidFill>
                <a:latin typeface="Calibri"/>
                <a:ea typeface="DejaVu Sans"/>
              </a:rPr>
              <a:t>Total </a:t>
            </a:r>
            <a:r>
              <a:rPr b="0" lang="en-GB" sz="2400" spc="-1" strike="noStrike" baseline="33000">
                <a:solidFill>
                  <a:srgbClr val="000000"/>
                </a:solidFill>
                <a:latin typeface="Calibri"/>
                <a:ea typeface="DejaVu Sans"/>
              </a:rPr>
              <a:t>210</a:t>
            </a:r>
            <a:r>
              <a:rPr b="0" lang="en-GB" sz="2400" spc="-1" strike="noStrike">
                <a:solidFill>
                  <a:srgbClr val="000000"/>
                </a:solidFill>
                <a:latin typeface="Calibri"/>
                <a:ea typeface="DejaVu Sans"/>
              </a:rPr>
              <a:t>Pb modelled</a:t>
            </a:r>
            <a:endParaRPr b="0" lang="es-MX" sz="2400" spc="-1" strike="noStrike">
              <a:latin typeface="Arial"/>
            </a:endParaRPr>
          </a:p>
          <a:p>
            <a:pPr>
              <a:lnSpc>
                <a:spcPct val="100000"/>
              </a:lnSpc>
            </a:pPr>
            <a:endParaRPr b="0" lang="es-MX" sz="2400" spc="-1" strike="noStrike">
              <a:latin typeface="Arial"/>
            </a:endParaRPr>
          </a:p>
          <a:p>
            <a:pPr>
              <a:lnSpc>
                <a:spcPct val="100000"/>
              </a:lnSpc>
            </a:pPr>
            <a:r>
              <a:rPr b="0" lang="en-GB" sz="2400" spc="-1" strike="noStrike">
                <a:solidFill>
                  <a:srgbClr val="000000"/>
                </a:solidFill>
                <a:latin typeface="Calibri"/>
                <a:ea typeface="DejaVu Sans"/>
              </a:rPr>
              <a:t>All parameters involved in producing age-model and modelled </a:t>
            </a:r>
            <a:r>
              <a:rPr b="0" lang="en-GB" sz="2400" spc="-1" strike="noStrike" baseline="33000">
                <a:solidFill>
                  <a:srgbClr val="000000"/>
                </a:solidFill>
                <a:latin typeface="Calibri"/>
                <a:ea typeface="DejaVu Sans"/>
              </a:rPr>
              <a:t>210</a:t>
            </a:r>
            <a:r>
              <a:rPr b="0" lang="en-GB" sz="2400" spc="-1" strike="noStrike">
                <a:solidFill>
                  <a:srgbClr val="000000"/>
                </a:solidFill>
                <a:latin typeface="Calibri"/>
                <a:ea typeface="DejaVu Sans"/>
              </a:rPr>
              <a:t>Pb</a:t>
            </a:r>
            <a:endParaRPr b="0" lang="es-MX" sz="2400" spc="-1" strike="noStrike">
              <a:latin typeface="Arial"/>
            </a:endParaRPr>
          </a:p>
        </p:txBody>
      </p:sp>
      <p:pic>
        <p:nvPicPr>
          <p:cNvPr id="367" name="Picture 2_0" descr="A picture containing diagram&#10;&#10;Description automatically generated"/>
          <p:cNvPicPr/>
          <p:nvPr/>
        </p:nvPicPr>
        <p:blipFill>
          <a:blip r:embed="rId1"/>
          <a:stretch/>
        </p:blipFill>
        <p:spPr>
          <a:xfrm>
            <a:off x="4209120" y="456480"/>
            <a:ext cx="7731360" cy="62265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
          <p:cNvSpPr txBox="1"/>
          <p:nvPr/>
        </p:nvSpPr>
        <p:spPr>
          <a:xfrm>
            <a:off x="609480" y="1604160"/>
            <a:ext cx="7850520" cy="4875840"/>
          </a:xfrm>
          <a:prstGeom prst="rect">
            <a:avLst/>
          </a:prstGeom>
          <a:noFill/>
          <a:ln w="0">
            <a:noFill/>
          </a:ln>
        </p:spPr>
        <p:txBody>
          <a:bodyPr lIns="0" rIns="0" tIns="0" bIns="0">
            <a:normAutofit fontScale="14000"/>
          </a:bodyPr>
          <a:p>
            <a:pPr marL="432000" indent="-324000" algn="just">
              <a:spcBef>
                <a:spcPts val="1712"/>
              </a:spcBef>
              <a:buClr>
                <a:srgbClr val="000000"/>
              </a:buClr>
              <a:buSzPct val="45000"/>
              <a:buFont typeface="Wingdings" charset="2"/>
              <a:buChar char=""/>
            </a:pPr>
            <a:r>
              <a:rPr b="0" lang="es-MX" sz="3870" spc="-1" strike="noStrike">
                <a:latin typeface="Arial"/>
              </a:rPr>
              <a:t>If the graphs at the top of the RBacon don’t indicate the quality of the model, then why are they provided?  From what I understand of graphs, they simply compare the priors to the modeled output, but the modeled output is what matters.  If true, then why provide any priors at all?  And I don’t understand the concept of “memory”.</a:t>
            </a:r>
            <a:endParaRPr b="0" lang="es-MX" sz="3870" spc="-1" strike="noStrike">
              <a:latin typeface="Arial"/>
            </a:endParaRPr>
          </a:p>
          <a:p>
            <a:pPr lvl="2" marL="1296000" indent="-288000" algn="just">
              <a:spcBef>
                <a:spcPts val="1026"/>
              </a:spcBef>
              <a:buClr>
                <a:srgbClr val="000000"/>
              </a:buClr>
              <a:buSzPct val="45000"/>
              <a:buFont typeface="Wingdings" charset="2"/>
              <a:buChar char=""/>
            </a:pPr>
            <a:r>
              <a:rPr b="0" lang="es-MX" sz="2910" spc="-1" strike="noStrike">
                <a:solidFill>
                  <a:srgbClr val="0000ff"/>
                </a:solidFill>
                <a:latin typeface="Arial"/>
              </a:rPr>
              <a:t>Output is partly based on prior!</a:t>
            </a:r>
            <a:endParaRPr b="0" lang="es-MX" sz="2910" spc="-1" strike="noStrike">
              <a:latin typeface="Arial"/>
            </a:endParaRPr>
          </a:p>
          <a:p>
            <a:pPr lvl="2" marL="1296000" indent="-288000" algn="just">
              <a:spcBef>
                <a:spcPts val="1026"/>
              </a:spcBef>
              <a:buClr>
                <a:srgbClr val="000000"/>
              </a:buClr>
              <a:buSzPct val="45000"/>
              <a:buFont typeface="Wingdings" charset="2"/>
              <a:buChar char=""/>
            </a:pPr>
            <a:r>
              <a:rPr b="0" lang="es-MX" sz="2910" spc="-1" strike="noStrike">
                <a:solidFill>
                  <a:srgbClr val="0000ff"/>
                </a:solidFill>
                <a:latin typeface="Arial"/>
              </a:rPr>
              <a:t>We’ll look at this in the following slides</a:t>
            </a:r>
            <a:endParaRPr b="0" lang="es-MX" sz="2910" spc="-1" strike="noStrike">
              <a:latin typeface="Arial"/>
            </a:endParaRPr>
          </a:p>
          <a:p>
            <a:pPr marL="432000" indent="-324000" algn="just">
              <a:spcBef>
                <a:spcPts val="1712"/>
              </a:spcBef>
              <a:buClr>
                <a:srgbClr val="000000"/>
              </a:buClr>
              <a:buSzPct val="45000"/>
              <a:buFont typeface="Wingdings" charset="2"/>
              <a:buChar char=""/>
            </a:pPr>
            <a:r>
              <a:rPr b="0" lang="es-MX" sz="3870" spc="-1" strike="noStrike">
                <a:latin typeface="Arial"/>
              </a:rPr>
              <a:t>How do we tell if the Bacon run was "acceptable" or "needs improvement"?</a:t>
            </a:r>
            <a:endParaRPr b="0" lang="es-MX" sz="3870" spc="-1" strike="noStrike">
              <a:latin typeface="Arial"/>
            </a:endParaRPr>
          </a:p>
          <a:p>
            <a:pPr lvl="2" marL="1296000" indent="-288000" algn="just">
              <a:spcBef>
                <a:spcPts val="1026"/>
              </a:spcBef>
              <a:buClr>
                <a:srgbClr val="000000"/>
              </a:buClr>
              <a:buSzPct val="45000"/>
              <a:buFont typeface="Wingdings" charset="2"/>
              <a:buChar char=""/>
            </a:pPr>
            <a:r>
              <a:rPr b="0" lang="es-MX" sz="2910" spc="-1" strike="noStrike">
                <a:solidFill>
                  <a:srgbClr val="0000ff"/>
                </a:solidFill>
                <a:latin typeface="Arial"/>
              </a:rPr>
              <a:t>Partly fit dates/prior, partly our own judgement based on our knowledge</a:t>
            </a:r>
            <a:endParaRPr b="0" lang="es-MX" sz="2910" spc="-1" strike="noStrike">
              <a:latin typeface="Arial"/>
            </a:endParaRPr>
          </a:p>
          <a:p>
            <a:pPr lvl="2" marL="1296000" indent="-288000" algn="just">
              <a:spcBef>
                <a:spcPts val="1026"/>
              </a:spcBef>
              <a:buClr>
                <a:srgbClr val="000000"/>
              </a:buClr>
              <a:buSzPct val="45000"/>
              <a:buFont typeface="Wingdings" charset="2"/>
              <a:buChar char=""/>
            </a:pPr>
            <a:r>
              <a:rPr b="0" lang="es-MX" sz="2910" spc="-1" strike="noStrike">
                <a:solidFill>
                  <a:srgbClr val="0000ff"/>
                </a:solidFill>
                <a:latin typeface="Arial"/>
              </a:rPr>
              <a:t>Simulations have shown that Bacon models produce reliable uncertainty estimates</a:t>
            </a:r>
            <a:endParaRPr b="0" lang="es-MX" sz="2910" spc="-1" strike="noStrike">
              <a:latin typeface="Arial"/>
            </a:endParaRPr>
          </a:p>
          <a:p>
            <a:pPr marL="432000" indent="-324000" algn="just">
              <a:spcBef>
                <a:spcPts val="1712"/>
              </a:spcBef>
              <a:buClr>
                <a:srgbClr val="000000"/>
              </a:buClr>
              <a:buSzPct val="45000"/>
              <a:buFont typeface="Wingdings" charset="2"/>
              <a:buChar char=""/>
            </a:pPr>
            <a:r>
              <a:rPr b="0" lang="es-MX" sz="3870" spc="-1" strike="noStrike">
                <a:latin typeface="Arial"/>
              </a:rPr>
              <a:t>Are there specific commands for incorporating prior knowledge on limiting the age ranges of very young dates, which can have high calibrated uncertainties?  For example, prior knowledge that part of an age range is in fact unrelated to the event of interest and shouldn't be incorporated into the age-depth model?</a:t>
            </a:r>
            <a:endParaRPr b="0" lang="es-MX" sz="3870" spc="-1" strike="noStrike">
              <a:latin typeface="Arial"/>
            </a:endParaRPr>
          </a:p>
          <a:p>
            <a:pPr lvl="2" marL="1296000" indent="-288000" algn="just">
              <a:spcBef>
                <a:spcPts val="1026"/>
              </a:spcBef>
              <a:buClr>
                <a:srgbClr val="000000"/>
              </a:buClr>
              <a:buSzPct val="45000"/>
              <a:buFont typeface="Wingdings" charset="2"/>
              <a:buChar char=""/>
            </a:pPr>
            <a:r>
              <a:rPr b="0" lang="es-MX" sz="2910" spc="-1" strike="noStrike">
                <a:solidFill>
                  <a:srgbClr val="0000ff"/>
                </a:solidFill>
                <a:latin typeface="Arial"/>
              </a:rPr>
              <a:t>You could set a strong prior on accumulation rate and/or memory </a:t>
            </a:r>
            <a:endParaRPr b="0" lang="es-MX" sz="2910" spc="-1" strike="noStrike">
              <a:latin typeface="Arial"/>
            </a:endParaRPr>
          </a:p>
        </p:txBody>
      </p:sp>
      <p:pic>
        <p:nvPicPr>
          <p:cNvPr id="243" name="" descr=""/>
          <p:cNvPicPr/>
          <p:nvPr/>
        </p:nvPicPr>
        <p:blipFill>
          <a:blip r:embed="rId1"/>
          <a:stretch/>
        </p:blipFill>
        <p:spPr>
          <a:xfrm>
            <a:off x="8856000" y="720"/>
            <a:ext cx="3331440" cy="6857640"/>
          </a:xfrm>
          <a:prstGeom prst="rect">
            <a:avLst/>
          </a:prstGeom>
          <a:ln w="0">
            <a:noFill/>
          </a:ln>
        </p:spPr>
      </p:pic>
      <p:sp>
        <p:nvSpPr>
          <p:cNvPr id="244" name=""/>
          <p:cNvSpPr txBox="1"/>
          <p:nvPr/>
        </p:nvSpPr>
        <p:spPr>
          <a:xfrm>
            <a:off x="609480" y="273240"/>
            <a:ext cx="10972080" cy="1144440"/>
          </a:xfrm>
          <a:prstGeom prst="rect">
            <a:avLst/>
          </a:prstGeom>
          <a:noFill/>
          <a:ln w="0">
            <a:noFill/>
          </a:ln>
        </p:spPr>
        <p:txBody>
          <a:bodyPr lIns="0" rIns="0" tIns="0" bIns="0" anchor="ctr">
            <a:noAutofit/>
          </a:bodyPr>
          <a:p>
            <a:pPr algn="ctr"/>
            <a:r>
              <a:rPr b="0" lang="es-MX" sz="5000" spc="-1" strike="noStrike">
                <a:latin typeface="Arial"/>
              </a:rPr>
              <a:t>Questions/remarks 3</a:t>
            </a:r>
            <a:endParaRPr b="0" lang="es-MX" sz="50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8" name="Picture 1_0" descr="Chart&#10;&#10;Description automatically generated"/>
          <p:cNvPicPr/>
          <p:nvPr/>
        </p:nvPicPr>
        <p:blipFill>
          <a:blip r:embed="rId1"/>
          <a:stretch/>
        </p:blipFill>
        <p:spPr>
          <a:xfrm>
            <a:off x="5220360" y="245520"/>
            <a:ext cx="6958080" cy="6608880"/>
          </a:xfrm>
          <a:prstGeom prst="rect">
            <a:avLst/>
          </a:prstGeom>
          <a:ln w="0">
            <a:noFill/>
          </a:ln>
        </p:spPr>
      </p:pic>
      <p:sp>
        <p:nvSpPr>
          <p:cNvPr id="369" name="Rectangle 2_0"/>
          <p:cNvSpPr/>
          <p:nvPr/>
        </p:nvSpPr>
        <p:spPr>
          <a:xfrm>
            <a:off x="421560" y="1362600"/>
            <a:ext cx="4028400" cy="1736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ea typeface="Calibri"/>
              </a:rPr>
              <a:t>With ra-226 measurements as estimates of supported </a:t>
            </a:r>
            <a:r>
              <a:rPr b="0" lang="en-GB" sz="1800" spc="-1" strike="noStrike" baseline="30000">
                <a:solidFill>
                  <a:srgbClr val="000000"/>
                </a:solidFill>
                <a:latin typeface="Calibri"/>
                <a:ea typeface="Calibri"/>
              </a:rPr>
              <a:t>210</a:t>
            </a:r>
            <a:r>
              <a:rPr b="0" lang="en-GB" sz="1800" spc="-1" strike="noStrike">
                <a:solidFill>
                  <a:srgbClr val="000000"/>
                </a:solidFill>
                <a:latin typeface="Calibri"/>
                <a:ea typeface="Calibri"/>
              </a:rPr>
              <a:t>Pb, either assuming that supported </a:t>
            </a:r>
            <a:r>
              <a:rPr b="0" lang="en-GB" sz="1800" spc="-1" strike="noStrike" baseline="30000">
                <a:solidFill>
                  <a:srgbClr val="000000"/>
                </a:solidFill>
                <a:latin typeface="Calibri"/>
                <a:ea typeface="Calibri"/>
              </a:rPr>
              <a:t>210</a:t>
            </a:r>
            <a:r>
              <a:rPr b="0" lang="en-GB" sz="1800" spc="-1" strike="noStrike">
                <a:solidFill>
                  <a:srgbClr val="000000"/>
                </a:solidFill>
                <a:latin typeface="Calibri"/>
                <a:ea typeface="Calibri"/>
              </a:rPr>
              <a:t>Pb is constant along the core (ra case 1):</a:t>
            </a:r>
            <a:endParaRPr b="0" lang="es-MX" sz="1800" spc="-1" strike="noStrike">
              <a:latin typeface="Arial"/>
            </a:endParaRPr>
          </a:p>
          <a:p>
            <a:pPr>
              <a:lnSpc>
                <a:spcPct val="100000"/>
              </a:lnSpc>
            </a:pPr>
            <a:r>
              <a:rPr b="0" lang="en-GB" sz="1800" spc="-1" strike="noStrike">
                <a:solidFill>
                  <a:srgbClr val="000000"/>
                </a:solidFill>
                <a:latin typeface="Calibri"/>
                <a:ea typeface="Calibri"/>
              </a:rPr>
              <a:t> </a:t>
            </a:r>
            <a:endParaRPr b="0" lang="es-MX" sz="1800" spc="-1" strike="noStrike">
              <a:latin typeface="Arial"/>
            </a:endParaRPr>
          </a:p>
          <a:p>
            <a:pPr>
              <a:lnSpc>
                <a:spcPct val="100000"/>
              </a:lnSpc>
            </a:pPr>
            <a:r>
              <a:rPr b="0" lang="en-GB" sz="1800" spc="-1" strike="noStrike">
                <a:solidFill>
                  <a:srgbClr val="0000ff"/>
                </a:solidFill>
                <a:latin typeface="Courier New"/>
                <a:ea typeface="Calibri"/>
              </a:rPr>
              <a:t>Plum(“LL14”, ra.case=1)</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0" name="Picture 1_1" descr="Chart&#10;&#10;Description automatically generated"/>
          <p:cNvPicPr/>
          <p:nvPr/>
        </p:nvPicPr>
        <p:blipFill>
          <a:blip r:embed="rId1"/>
          <a:stretch/>
        </p:blipFill>
        <p:spPr>
          <a:xfrm>
            <a:off x="5013360" y="382680"/>
            <a:ext cx="7086240" cy="6324120"/>
          </a:xfrm>
          <a:prstGeom prst="rect">
            <a:avLst/>
          </a:prstGeom>
          <a:ln w="0">
            <a:noFill/>
          </a:ln>
        </p:spPr>
      </p:pic>
      <p:sp>
        <p:nvSpPr>
          <p:cNvPr id="371" name="Rectangle 2_1"/>
          <p:cNvSpPr/>
          <p:nvPr/>
        </p:nvSpPr>
        <p:spPr>
          <a:xfrm>
            <a:off x="304200" y="713160"/>
            <a:ext cx="4176000" cy="1736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ea typeface="Calibri"/>
              </a:rPr>
              <a:t>Or assuming that supported </a:t>
            </a:r>
            <a:r>
              <a:rPr b="0" lang="en-GB" sz="1800" spc="-1" strike="noStrike" baseline="30000">
                <a:solidFill>
                  <a:srgbClr val="000000"/>
                </a:solidFill>
                <a:latin typeface="Calibri"/>
                <a:ea typeface="Calibri"/>
              </a:rPr>
              <a:t>210</a:t>
            </a:r>
            <a:r>
              <a:rPr b="0" lang="en-GB" sz="1800" spc="-1" strike="noStrike">
                <a:solidFill>
                  <a:srgbClr val="000000"/>
                </a:solidFill>
                <a:latin typeface="Calibri"/>
                <a:ea typeface="Calibri"/>
              </a:rPr>
              <a:t>Pb varies along with the ra-226 measurements (ra case 2; runs take longer as more parameters have to be estimated):</a:t>
            </a:r>
            <a:endParaRPr b="0" lang="es-MX" sz="1800" spc="-1" strike="noStrike">
              <a:latin typeface="Arial"/>
            </a:endParaRPr>
          </a:p>
          <a:p>
            <a:pPr>
              <a:lnSpc>
                <a:spcPct val="100000"/>
              </a:lnSpc>
            </a:pPr>
            <a:r>
              <a:rPr b="0" lang="en-GB" sz="1800" spc="-1" strike="noStrike">
                <a:solidFill>
                  <a:srgbClr val="000000"/>
                </a:solidFill>
                <a:latin typeface="Calibri"/>
                <a:ea typeface="Calibri"/>
              </a:rPr>
              <a:t> </a:t>
            </a:r>
            <a:endParaRPr b="0" lang="es-MX" sz="1800" spc="-1" strike="noStrike">
              <a:latin typeface="Arial"/>
            </a:endParaRPr>
          </a:p>
          <a:p>
            <a:pPr>
              <a:lnSpc>
                <a:spcPct val="100000"/>
              </a:lnSpc>
            </a:pPr>
            <a:r>
              <a:rPr b="0" lang="en-GB" sz="1800" spc="-1" strike="noStrike">
                <a:solidFill>
                  <a:srgbClr val="0000ff"/>
                </a:solidFill>
                <a:latin typeface="Courier New"/>
                <a:ea typeface="Calibri"/>
              </a:rPr>
              <a:t>Plum(“LL14”, ra.case=2)</a:t>
            </a:r>
            <a:endParaRPr b="0" lang="es-MX" sz="18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Rectangle 1"/>
          <p:cNvSpPr/>
          <p:nvPr/>
        </p:nvSpPr>
        <p:spPr>
          <a:xfrm>
            <a:off x="363240" y="843120"/>
            <a:ext cx="3880800" cy="3107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ea typeface="Calibri"/>
              </a:rPr>
              <a:t>Plum’s age-depth model based on </a:t>
            </a:r>
            <a:r>
              <a:rPr b="0" i="1" lang="en-GB" sz="1800" spc="-1" strike="noStrike">
                <a:solidFill>
                  <a:srgbClr val="000000"/>
                </a:solidFill>
                <a:latin typeface="Calibri"/>
                <a:ea typeface="Calibri"/>
              </a:rPr>
              <a:t>Bacon </a:t>
            </a:r>
            <a:r>
              <a:rPr b="0" lang="en-GB" sz="1800" spc="-1" strike="noStrike">
                <a:solidFill>
                  <a:srgbClr val="000000"/>
                </a:solidFill>
                <a:latin typeface="Calibri"/>
                <a:ea typeface="Calibri"/>
              </a:rPr>
              <a:t>(piece-wise linear accumulation, constrained by prior information on accumulation rate and memory). Easy to include other dates such as radiocarbon or historical dates, by providing a </a:t>
            </a:r>
            <a:r>
              <a:rPr b="0" i="1" lang="en-GB" sz="1800" spc="-1" strike="noStrike">
                <a:solidFill>
                  <a:srgbClr val="000000"/>
                </a:solidFill>
                <a:latin typeface="Calibri"/>
                <a:ea typeface="Calibri"/>
              </a:rPr>
              <a:t>Bacon</a:t>
            </a:r>
            <a:r>
              <a:rPr b="0" lang="en-GB" sz="1800" spc="-1" strike="noStrike">
                <a:solidFill>
                  <a:srgbClr val="000000"/>
                </a:solidFill>
                <a:latin typeface="Calibri"/>
                <a:ea typeface="Calibri"/>
              </a:rPr>
              <a:t> file:</a:t>
            </a:r>
            <a:endParaRPr b="0" lang="es-MX" sz="1800" spc="-1" strike="noStrike">
              <a:latin typeface="Arial"/>
            </a:endParaRPr>
          </a:p>
          <a:p>
            <a:pPr>
              <a:lnSpc>
                <a:spcPct val="100000"/>
              </a:lnSpc>
            </a:pPr>
            <a:r>
              <a:rPr b="0" lang="en-GB" sz="1800" spc="-1" strike="noStrike">
                <a:solidFill>
                  <a:srgbClr val="000000"/>
                </a:solidFill>
                <a:latin typeface="Calibri"/>
                <a:ea typeface="Calibri"/>
              </a:rPr>
              <a:t> </a:t>
            </a:r>
            <a:endParaRPr b="0" lang="es-MX" sz="1800" spc="-1" strike="noStrike">
              <a:latin typeface="Arial"/>
            </a:endParaRPr>
          </a:p>
          <a:p>
            <a:pPr>
              <a:lnSpc>
                <a:spcPct val="100000"/>
              </a:lnSpc>
            </a:pPr>
            <a:r>
              <a:rPr b="0" lang="en-GB" sz="1800" spc="-1" strike="noStrike">
                <a:solidFill>
                  <a:srgbClr val="0000ff"/>
                </a:solidFill>
                <a:latin typeface="Courier New"/>
                <a:ea typeface="Calibri"/>
              </a:rPr>
              <a:t>Plum(“LL14”, ra.case=1, otherdates=”LL14_14C.csv”)</a:t>
            </a:r>
            <a:endParaRPr b="0" lang="es-MX" sz="1800" spc="-1" strike="noStrike">
              <a:latin typeface="Arial"/>
            </a:endParaRPr>
          </a:p>
          <a:p>
            <a:pPr>
              <a:lnSpc>
                <a:spcPct val="100000"/>
              </a:lnSpc>
            </a:pPr>
            <a:r>
              <a:rPr b="0" lang="en-GB" sz="1800" spc="-1" strike="noStrike">
                <a:solidFill>
                  <a:srgbClr val="000000"/>
                </a:solidFill>
                <a:latin typeface="Calibri"/>
                <a:ea typeface="Calibri"/>
              </a:rPr>
              <a:t> </a:t>
            </a:r>
            <a:endParaRPr b="0" lang="es-MX" sz="1800" spc="-1" strike="noStrike">
              <a:latin typeface="Arial"/>
            </a:endParaRPr>
          </a:p>
        </p:txBody>
      </p:sp>
      <p:pic>
        <p:nvPicPr>
          <p:cNvPr id="373" name="Picture 2_1" descr="A picture containing graphical user interface&#10;&#10;Description automatically generated"/>
          <p:cNvPicPr/>
          <p:nvPr/>
        </p:nvPicPr>
        <p:blipFill>
          <a:blip r:embed="rId1"/>
          <a:stretch/>
        </p:blipFill>
        <p:spPr>
          <a:xfrm>
            <a:off x="4865760" y="275040"/>
            <a:ext cx="7322040" cy="63583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itle 3_2"/>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Bacon – The underlying model</a:t>
            </a:r>
            <a:endParaRPr b="0" lang="en-US" sz="4400" spc="-1" strike="noStrike">
              <a:latin typeface="Arial"/>
            </a:endParaRPr>
          </a:p>
        </p:txBody>
      </p:sp>
      <p:sp>
        <p:nvSpPr>
          <p:cNvPr id="246" name="Content Placeholder 4_3"/>
          <p:cNvSpPr/>
          <p:nvPr/>
        </p:nvSpPr>
        <p:spPr>
          <a:xfrm>
            <a:off x="540000" y="2196000"/>
            <a:ext cx="6660000" cy="2700000"/>
          </a:xfrm>
          <a:prstGeom prst="rect">
            <a:avLst/>
          </a:prstGeom>
          <a:noFill/>
          <a:ln w="0">
            <a:noFill/>
          </a:ln>
        </p:spPr>
        <p:style>
          <a:lnRef idx="0"/>
          <a:fillRef idx="0"/>
          <a:effectRef idx="0"/>
          <a:fontRef idx="minor"/>
        </p:style>
        <p:txBody>
          <a:bodyPr lIns="90000" rIns="90000" tIns="45000" bIns="45000">
            <a:normAutofit fontScale="27000"/>
          </a:bodyPr>
          <a:p>
            <a:pPr>
              <a:lnSpc>
                <a:spcPct val="90000"/>
              </a:lnSpc>
              <a:spcBef>
                <a:spcPts val="1001"/>
              </a:spcBef>
            </a:pPr>
            <a:r>
              <a:rPr b="0" lang="en-US" sz="2800" spc="-1" strike="noStrike">
                <a:solidFill>
                  <a:srgbClr val="000000"/>
                </a:solidFill>
                <a:latin typeface="Calibri"/>
              </a:rPr>
              <a:t>Divide a core into </a:t>
            </a:r>
            <a:r>
              <a:rPr b="0" i="1" lang="en-US" sz="2800" spc="-1" strike="noStrike">
                <a:solidFill>
                  <a:srgbClr val="000000"/>
                </a:solidFill>
                <a:latin typeface="Calibri"/>
              </a:rPr>
              <a:t>K</a:t>
            </a:r>
            <a:r>
              <a:rPr b="0" lang="en-US" sz="2800" spc="-1" strike="noStrike">
                <a:solidFill>
                  <a:srgbClr val="000000"/>
                </a:solidFill>
                <a:latin typeface="Calibri"/>
              </a:rPr>
              <a:t> sections of equal width (default </a:t>
            </a:r>
            <a:r>
              <a:rPr b="0" i="1" lang="en-US" sz="2800" spc="-1" strike="noStrike">
                <a:solidFill>
                  <a:srgbClr val="000000"/>
                </a:solidFill>
                <a:latin typeface="Noto Sans CJK HK"/>
                <a:ea typeface="Noto Sans CJK HK"/>
              </a:rPr>
              <a:t>Δc </a:t>
            </a:r>
            <a:r>
              <a:rPr b="0" lang="en-US" sz="2800" spc="-1" strike="noStrike">
                <a:solidFill>
                  <a:srgbClr val="000000"/>
                </a:solidFill>
                <a:latin typeface="Noto Sans CJK HK"/>
                <a:ea typeface="Noto Sans CJK HK"/>
              </a:rPr>
              <a:t>= </a:t>
            </a:r>
            <a:r>
              <a:rPr b="0" lang="en-US" sz="2800" spc="-1" strike="noStrike">
                <a:solidFill>
                  <a:srgbClr val="000000"/>
                </a:solidFill>
                <a:latin typeface="Calibri"/>
              </a:rPr>
              <a:t>5 cm), with elbows at </a:t>
            </a:r>
            <a:r>
              <a:rPr b="0" i="1" lang="en-US" sz="2800" spc="-1" strike="noStrike">
                <a:solidFill>
                  <a:srgbClr val="000000"/>
                </a:solidFill>
                <a:latin typeface="Calibri"/>
              </a:rPr>
              <a:t>c</a:t>
            </a:r>
            <a:r>
              <a:rPr b="0" i="1" lang="en-US" sz="2800" spc="-1" strike="noStrike" baseline="-8000">
                <a:solidFill>
                  <a:srgbClr val="000000"/>
                </a:solidFill>
                <a:latin typeface="Calibri"/>
              </a:rPr>
              <a:t>0</a:t>
            </a:r>
            <a:r>
              <a:rPr b="0" lang="en-US" sz="2800" spc="-1" strike="noStrike">
                <a:solidFill>
                  <a:srgbClr val="000000"/>
                </a:solidFill>
                <a:latin typeface="Calibri"/>
              </a:rPr>
              <a:t> &lt; </a:t>
            </a:r>
            <a:r>
              <a:rPr b="0" i="1" lang="en-US" sz="2800" spc="-1" strike="noStrike">
                <a:solidFill>
                  <a:srgbClr val="000000"/>
                </a:solidFill>
                <a:latin typeface="Calibri"/>
              </a:rPr>
              <a:t>c</a:t>
            </a:r>
            <a:r>
              <a:rPr b="0" i="1" lang="en-US" sz="2800" spc="-1" strike="noStrike" baseline="-8000">
                <a:solidFill>
                  <a:srgbClr val="000000"/>
                </a:solidFill>
                <a:latin typeface="Calibri"/>
              </a:rPr>
              <a:t>1</a:t>
            </a:r>
            <a:r>
              <a:rPr b="0" lang="en-US" sz="2800" spc="-1" strike="noStrike">
                <a:solidFill>
                  <a:srgbClr val="000000"/>
                </a:solidFill>
                <a:latin typeface="Calibri"/>
              </a:rPr>
              <a:t> &lt; … </a:t>
            </a:r>
            <a:r>
              <a:rPr b="0" i="1" lang="en-US" sz="2800" spc="-1" strike="noStrike">
                <a:solidFill>
                  <a:srgbClr val="000000"/>
                </a:solidFill>
                <a:latin typeface="Calibri"/>
              </a:rPr>
              <a:t>c</a:t>
            </a:r>
            <a:r>
              <a:rPr b="0" i="1" lang="en-US" sz="2800" spc="-1" strike="noStrike" baseline="-8000">
                <a:solidFill>
                  <a:srgbClr val="000000"/>
                </a:solidFill>
                <a:latin typeface="Calibri"/>
              </a:rPr>
              <a:t>K</a:t>
            </a:r>
            <a:r>
              <a:rPr b="0" i="1" lang="en-US" sz="2800" spc="-1" strike="noStrike">
                <a:solidFill>
                  <a:srgbClr val="000000"/>
                </a:solidFill>
                <a:latin typeface="Calibri"/>
              </a:rPr>
              <a:t>.</a:t>
            </a:r>
            <a:endParaRPr b="0" lang="en-US" sz="2800" spc="-1" strike="noStrike">
              <a:latin typeface="Arial"/>
            </a:endParaRPr>
          </a:p>
          <a:p>
            <a:pPr>
              <a:lnSpc>
                <a:spcPct val="90000"/>
              </a:lnSpc>
              <a:spcBef>
                <a:spcPts val="1001"/>
              </a:spcBef>
            </a:pPr>
            <a:r>
              <a:rPr b="0" lang="en-US" sz="2800" spc="-1" strike="noStrike">
                <a:solidFill>
                  <a:srgbClr val="000000"/>
                </a:solidFill>
                <a:latin typeface="Calibri"/>
              </a:rPr>
              <a:t>Model the linear accumulation rate </a:t>
            </a:r>
            <a:r>
              <a:rPr b="0" i="1" lang="en-US" sz="2800" spc="-1" strike="noStrike">
                <a:solidFill>
                  <a:srgbClr val="000000"/>
                </a:solidFill>
                <a:latin typeface="Times New Roman"/>
              </a:rPr>
              <a:t>x</a:t>
            </a:r>
            <a:r>
              <a:rPr b="0" i="1" lang="en-US" sz="2800" spc="-1" strike="noStrike" baseline="-8000">
                <a:solidFill>
                  <a:srgbClr val="000000"/>
                </a:solidFill>
                <a:latin typeface="Times New Roman"/>
              </a:rPr>
              <a:t>j</a:t>
            </a:r>
            <a:r>
              <a:rPr b="0" lang="en-US" sz="2800" spc="-1" strike="noStrike">
                <a:solidFill>
                  <a:srgbClr val="000000"/>
                </a:solidFill>
                <a:latin typeface="Calibri"/>
              </a:rPr>
              <a:t> of section</a:t>
            </a:r>
            <a:r>
              <a:rPr b="0" i="1" lang="en-US" sz="2800" spc="-1" strike="noStrike">
                <a:solidFill>
                  <a:srgbClr val="000000"/>
                </a:solidFill>
                <a:latin typeface="Times new roman"/>
              </a:rPr>
              <a:t> j</a:t>
            </a:r>
            <a:r>
              <a:rPr b="0" lang="en-US" sz="2800" spc="-1" strike="noStrike">
                <a:solidFill>
                  <a:srgbClr val="000000"/>
                </a:solidFill>
                <a:latin typeface="Calibri"/>
              </a:rPr>
              <a:t>.</a:t>
            </a:r>
            <a:endParaRPr b="0" lang="en-US" sz="2800" spc="-1" strike="noStrike">
              <a:latin typeface="Arial"/>
            </a:endParaRPr>
          </a:p>
          <a:p>
            <a:pPr>
              <a:lnSpc>
                <a:spcPct val="90000"/>
              </a:lnSpc>
              <a:spcBef>
                <a:spcPts val="1001"/>
              </a:spcBef>
            </a:pPr>
            <a:r>
              <a:rPr b="0" lang="en-US" sz="2800" spc="-1" strike="noStrike">
                <a:solidFill>
                  <a:srgbClr val="000000"/>
                </a:solidFill>
                <a:latin typeface="Calibri"/>
              </a:rPr>
              <a:t>Now we have a piece-wise model that relates depth to age:</a:t>
            </a: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pPr>
            <a:r>
              <a:rPr b="0" lang="en-US" sz="2800" spc="-1" strike="noStrike">
                <a:solidFill>
                  <a:srgbClr val="000000"/>
                </a:solidFill>
                <a:latin typeface="Calibri"/>
                <a:ea typeface="Noto Sans CJK SC"/>
              </a:rPr>
              <a:t>Where depth </a:t>
            </a:r>
            <a:r>
              <a:rPr b="0" i="1" lang="en-US" sz="2800" spc="-1" strike="noStrike">
                <a:solidFill>
                  <a:srgbClr val="000000"/>
                </a:solidFill>
                <a:latin typeface="Times new roman"/>
                <a:ea typeface="Noto Sans CJK SC"/>
              </a:rPr>
              <a:t>d </a:t>
            </a:r>
            <a:r>
              <a:rPr b="0" lang="en-US" sz="2800" spc="-1" strike="noStrike">
                <a:solidFill>
                  <a:srgbClr val="000000"/>
                </a:solidFill>
                <a:latin typeface="Calibri"/>
                <a:ea typeface="Noto Sans CJK SC"/>
              </a:rPr>
              <a:t>lies within section </a:t>
            </a:r>
            <a:r>
              <a:rPr b="0" i="1" lang="en-US" sz="2800" spc="-1" strike="noStrike">
                <a:solidFill>
                  <a:srgbClr val="000000"/>
                </a:solidFill>
                <a:latin typeface="Times new roman"/>
                <a:ea typeface="Noto Sans CJK SC"/>
              </a:rPr>
              <a:t>i&lt;K </a:t>
            </a:r>
            <a:r>
              <a:rPr b="0" lang="en-US" sz="2800" spc="-1" strike="noStrike">
                <a:solidFill>
                  <a:srgbClr val="000000"/>
                </a:solidFill>
                <a:latin typeface="Calibri"/>
              </a:rPr>
              <a:t>(</a:t>
            </a:r>
            <a:r>
              <a:rPr b="0" i="1" lang="en-US" sz="2800" spc="-1" strike="noStrike">
                <a:solidFill>
                  <a:srgbClr val="000000"/>
                </a:solidFill>
                <a:latin typeface="Times new roman"/>
              </a:rPr>
              <a:t>c</a:t>
            </a:r>
            <a:r>
              <a:rPr b="0" i="1" lang="en-US" sz="2800" spc="-1" strike="noStrike" baseline="-8000">
                <a:solidFill>
                  <a:srgbClr val="000000"/>
                </a:solidFill>
                <a:latin typeface="Times new roman"/>
              </a:rPr>
              <a:t>i</a:t>
            </a:r>
            <a:r>
              <a:rPr b="0" lang="en-US" sz="2800" spc="-1" strike="noStrike">
                <a:solidFill>
                  <a:srgbClr val="000000"/>
                </a:solidFill>
                <a:latin typeface="Times new roman"/>
              </a:rPr>
              <a:t> &lt; </a:t>
            </a:r>
            <a:r>
              <a:rPr b="0" i="1" lang="en-US" sz="2800" spc="-1" strike="noStrike">
                <a:solidFill>
                  <a:srgbClr val="000000"/>
                </a:solidFill>
                <a:latin typeface="Times new roman"/>
              </a:rPr>
              <a:t>d</a:t>
            </a:r>
            <a:r>
              <a:rPr b="0" lang="en-US" sz="2800" spc="-1" strike="noStrike">
                <a:solidFill>
                  <a:srgbClr val="000000"/>
                </a:solidFill>
                <a:latin typeface="Times new roman"/>
              </a:rPr>
              <a:t> &lt; </a:t>
            </a:r>
            <a:r>
              <a:rPr b="0" i="1" lang="en-US" sz="2800" spc="-1" strike="noStrike">
                <a:solidFill>
                  <a:srgbClr val="000000"/>
                </a:solidFill>
                <a:latin typeface="Times new roman"/>
              </a:rPr>
              <a:t>c</a:t>
            </a:r>
            <a:r>
              <a:rPr b="0" i="1" lang="en-US" sz="2800" spc="-1" strike="noStrike" baseline="-8000">
                <a:solidFill>
                  <a:srgbClr val="000000"/>
                </a:solidFill>
                <a:latin typeface="Times new roman"/>
              </a:rPr>
              <a:t>i+1</a:t>
            </a:r>
            <a:r>
              <a:rPr b="0" lang="en-US" sz="2800" spc="-1" strike="noStrike">
                <a:solidFill>
                  <a:srgbClr val="000000"/>
                </a:solidFill>
                <a:latin typeface="Calibri"/>
              </a:rPr>
              <a:t>), and </a:t>
            </a:r>
            <a:r>
              <a:rPr b="0" i="1" lang="en-US" sz="2800" spc="-1" strike="noStrike">
                <a:solidFill>
                  <a:srgbClr val="000000"/>
                </a:solidFill>
                <a:latin typeface="Times new roman"/>
                <a:ea typeface="Noto Sans CJK HK"/>
              </a:rPr>
              <a:t>θ</a:t>
            </a:r>
            <a:r>
              <a:rPr b="0" lang="en-US" sz="2800" spc="-1" strike="noStrike">
                <a:solidFill>
                  <a:srgbClr val="000000"/>
                </a:solidFill>
                <a:latin typeface="Calibri"/>
                <a:ea typeface="Noto Sans CJK HK"/>
              </a:rPr>
              <a:t> </a:t>
            </a:r>
            <a:r>
              <a:rPr b="0" lang="en-US" sz="2800" spc="-1" strike="noStrike">
                <a:solidFill>
                  <a:srgbClr val="000000"/>
                </a:solidFill>
                <a:latin typeface="Calibri"/>
              </a:rPr>
              <a:t>is the year at </a:t>
            </a:r>
            <a:r>
              <a:rPr b="0" i="1" lang="en-US" sz="2800" spc="-1" strike="noStrike">
                <a:solidFill>
                  <a:srgbClr val="000000"/>
                </a:solidFill>
                <a:latin typeface="Times new roman"/>
              </a:rPr>
              <a:t>c</a:t>
            </a:r>
            <a:r>
              <a:rPr b="0" i="1" lang="en-US" sz="2800" spc="-1" strike="noStrike" baseline="-8000">
                <a:solidFill>
                  <a:srgbClr val="000000"/>
                </a:solidFill>
                <a:latin typeface="Times new roman"/>
              </a:rPr>
              <a:t>0</a:t>
            </a:r>
            <a:r>
              <a:rPr b="0" i="1" lang="en-US" sz="2800" spc="-1" strike="noStrike">
                <a:solidFill>
                  <a:srgbClr val="000000"/>
                </a:solidFill>
                <a:latin typeface="Times new roman"/>
              </a:rPr>
              <a:t>.</a:t>
            </a:r>
            <a:endParaRPr b="0" lang="en-US" sz="2800" spc="-1" strike="noStrike">
              <a:latin typeface="Arial"/>
            </a:endParaRPr>
          </a:p>
          <a:p>
            <a:pPr>
              <a:lnSpc>
                <a:spcPct val="90000"/>
              </a:lnSpc>
              <a:spcBef>
                <a:spcPts val="1001"/>
              </a:spcBef>
            </a:pPr>
            <a:r>
              <a:rPr b="0" lang="en-US" sz="2800" spc="-1" strike="noStrike">
                <a:solidFill>
                  <a:srgbClr val="000000"/>
                </a:solidFill>
                <a:latin typeface="Calibri"/>
                <a:ea typeface="Noto Sans CJK SC"/>
              </a:rPr>
              <a:t>The locations of the dated depths may or may not coincide with the elbows.</a:t>
            </a:r>
            <a:endParaRPr b="0" lang="en-US" sz="2800" spc="-1" strike="noStrike">
              <a:latin typeface="Arial"/>
            </a:endParaRPr>
          </a:p>
        </p:txBody>
      </p:sp>
      <p:sp>
        <p:nvSpPr>
          <p:cNvPr id="247" name="TextBox 5_1"/>
          <p:cNvSpPr/>
          <p:nvPr/>
        </p:nvSpPr>
        <p:spPr>
          <a:xfrm>
            <a:off x="310320" y="6176880"/>
            <a:ext cx="1160892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ea typeface="DejaVu Sans"/>
              </a:rPr>
              <a:t>Blaauw and Christen 2011, </a:t>
            </a:r>
            <a:r>
              <a:rPr b="0" i="1" lang="en-US" sz="1800" spc="-1" strike="noStrike">
                <a:solidFill>
                  <a:srgbClr val="000000"/>
                </a:solidFill>
                <a:latin typeface="Calibri"/>
                <a:ea typeface="DejaVu Sans"/>
              </a:rPr>
              <a:t>Bayesian Analysis</a:t>
            </a:r>
            <a:r>
              <a:rPr b="0" lang="en-US" sz="1800" spc="-1" strike="noStrike">
                <a:solidFill>
                  <a:srgbClr val="000000"/>
                </a:solidFill>
                <a:latin typeface="Calibri"/>
                <a:ea typeface="DejaVu Sans"/>
              </a:rPr>
              <a:t>, doi:</a:t>
            </a:r>
            <a:r>
              <a:rPr b="0" lang="en-US" sz="1800" spc="-1" strike="noStrike" u="sng">
                <a:solidFill>
                  <a:srgbClr val="0563c1"/>
                </a:solidFill>
                <a:uFillTx/>
                <a:latin typeface="Calibri"/>
                <a:ea typeface="DejaVu Sans"/>
              </a:rPr>
              <a:t>10.1214/11-BA618</a:t>
            </a:r>
            <a:endParaRPr b="0" lang="en-US" sz="1800" spc="-1" strike="noStrike">
              <a:latin typeface="Arial"/>
            </a:endParaRPr>
          </a:p>
        </p:txBody>
      </p:sp>
      <mc:AlternateContent>
        <mc:Choice xmlns:a14="http://schemas.microsoft.com/office/drawing/2010/main" Requires="a14">
          <p:sp>
            <p:nvSpPr>
              <p:cNvPr id="248" name=""/>
              <p:cNvSpPr txBox="1"/>
              <p:nvPr/>
            </p:nvSpPr>
            <p:spPr>
              <a:xfrm>
                <a:off x="1008000" y="3384000"/>
                <a:ext cx="5726880" cy="957960"/>
              </a:xfrm>
              <a:prstGeom prst="rect">
                <a:avLst/>
              </a:prstGeom>
            </p:spPr>
            <p:txBody>
              <a:bodyPr/>
              <a:p>
                <a14:m>
                  <m:oMath xmlns:m="http://schemas.openxmlformats.org/officeDocument/2006/math">
                    <m:r>
                      <m:t xml:space="preserve">G</m:t>
                    </m:r>
                    <m:d>
                      <m:dPr>
                        <m:begChr m:val="("/>
                        <m:endChr m:val=")"/>
                      </m:dPr>
                      <m:e>
                        <m:r>
                          <m:t xml:space="preserve">d</m:t>
                        </m:r>
                        <m:r>
                          <m:t xml:space="preserve">,</m:t>
                        </m:r>
                        <m:r>
                          <m:t xml:space="preserve">θ</m:t>
                        </m:r>
                        <m:r>
                          <m:t xml:space="preserve">,</m:t>
                        </m:r>
                        <m:r>
                          <m:t xml:space="preserve">x</m:t>
                        </m:r>
                      </m:e>
                    </m:d>
                    <m:r>
                      <m:t xml:space="preserve">=</m:t>
                    </m:r>
                    <m:r>
                      <m:t xml:space="preserve">θ</m:t>
                    </m:r>
                    <m:r>
                      <m:t xml:space="preserve">+</m:t>
                    </m:r>
                    <m:nary>
                      <m:naryPr>
                        <m:chr m:val="∑"/>
                      </m:naryPr>
                      <m:sub>
                        <m:r>
                          <m:t xml:space="preserve">j</m:t>
                        </m:r>
                        <m:r>
                          <m:t xml:space="preserve">=</m:t>
                        </m:r>
                        <m:r>
                          <m:t xml:space="preserve">1</m:t>
                        </m:r>
                      </m:sub>
                      <m:sup>
                        <m:r>
                          <m:t xml:space="preserve">i</m:t>
                        </m:r>
                      </m:sup>
                      <m:e>
                        <m:d>
                          <m:dPr>
                            <m:begChr m:val="("/>
                            <m:endChr m:val=")"/>
                          </m:dPr>
                          <m:e>
                            <m:sSub>
                              <m:e>
                                <m:r>
                                  <m:t xml:space="preserve">x</m:t>
                                </m:r>
                              </m:e>
                              <m:sub>
                                <m:r>
                                  <m:t xml:space="preserve">j</m:t>
                                </m:r>
                              </m:sub>
                            </m:sSub>
                            <m:r>
                              <m:t xml:space="preserve">Δ</m:t>
                            </m:r>
                            <m:r>
                              <m:t xml:space="preserve">c</m:t>
                            </m:r>
                            <m:r>
                              <m:t xml:space="preserve">+</m:t>
                            </m:r>
                            <m:sSub>
                              <m:e>
                                <m:r>
                                  <m:t xml:space="preserve">x</m:t>
                                </m:r>
                              </m:e>
                              <m:sub>
                                <m:r>
                                  <m:t xml:space="preserve">i</m:t>
                                </m:r>
                                <m:r>
                                  <m:t xml:space="preserve">+</m:t>
                                </m:r>
                                <m:r>
                                  <m:t xml:space="preserve">1</m:t>
                                </m:r>
                              </m:sub>
                            </m:sSub>
                            <m:d>
                              <m:dPr>
                                <m:begChr m:val="("/>
                                <m:endChr m:val=")"/>
                              </m:dPr>
                              <m:e>
                                <m:r>
                                  <m:t xml:space="preserve">d</m:t>
                                </m:r>
                                <m:r>
                                  <m:t xml:space="preserve">−</m:t>
                                </m:r>
                                <m:sSub>
                                  <m:e>
                                    <m:r>
                                      <m:t xml:space="preserve">c</m:t>
                                    </m:r>
                                  </m:e>
                                  <m:sub>
                                    <m:r>
                                      <m:t xml:space="preserve">i</m:t>
                                    </m:r>
                                  </m:sub>
                                </m:sSub>
                              </m:e>
                            </m:d>
                          </m:e>
                        </m:d>
                      </m:e>
                    </m:nary>
                  </m:oMath>
                </a14:m>
              </a:p>
            </p:txBody>
          </p:sp>
        </mc:Choice>
        <mc:Fallback/>
      </mc:AlternateContent>
      <p:pic>
        <p:nvPicPr>
          <p:cNvPr id="249" name="" descr=""/>
          <p:cNvPicPr/>
          <p:nvPr/>
        </p:nvPicPr>
        <p:blipFill>
          <a:blip r:embed="rId1"/>
          <a:stretch/>
        </p:blipFill>
        <p:spPr>
          <a:xfrm>
            <a:off x="7274160" y="1800000"/>
            <a:ext cx="4818600" cy="48693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Title 3"/>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Priors – Accumulation rate</a:t>
            </a:r>
            <a:endParaRPr b="0" lang="en-US" sz="4400" spc="-1" strike="noStrike">
              <a:latin typeface="Arial"/>
            </a:endParaRPr>
          </a:p>
        </p:txBody>
      </p:sp>
      <p:sp>
        <p:nvSpPr>
          <p:cNvPr id="251" name="Content Placeholder 4"/>
          <p:cNvSpPr/>
          <p:nvPr/>
        </p:nvSpPr>
        <p:spPr>
          <a:xfrm>
            <a:off x="838080" y="1825560"/>
            <a:ext cx="1051488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Bacon’s default 20 yr/cm (mean), 1.5 (shape)</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Other sites could could have different rates</a:t>
            </a:r>
            <a:endParaRPr b="0" lang="en-US" sz="2800" spc="-1" strike="noStrike">
              <a:latin typeface="Arial"/>
            </a:endParaRPr>
          </a:p>
          <a:p>
            <a:pPr lvl="2" marL="1143000" indent="-227880">
              <a:lnSpc>
                <a:spcPct val="90000"/>
              </a:lnSpc>
              <a:spcBef>
                <a:spcPts val="499"/>
              </a:spcBef>
              <a:buClr>
                <a:srgbClr val="000000"/>
              </a:buClr>
              <a:buFont typeface="Arial"/>
              <a:buChar char="•"/>
            </a:pPr>
            <a:r>
              <a:rPr b="0" lang="en-US" sz="2000" spc="-1" strike="noStrike">
                <a:solidFill>
                  <a:srgbClr val="000000"/>
                </a:solidFill>
                <a:latin typeface="Calibri"/>
              </a:rPr>
              <a:t>E.g., recent sites, older sites, deltas, oceans…</a:t>
            </a:r>
            <a:endParaRPr b="0" lang="en-US" sz="20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Bacon will do a quick initial check to see if the default prior fits</a:t>
            </a:r>
            <a:endParaRPr b="0" lang="en-US" sz="2800" spc="-1" strike="noStrike">
              <a:latin typeface="Arial"/>
            </a:endParaRPr>
          </a:p>
          <a:p>
            <a:pPr lvl="2" marL="1143000" indent="-227880">
              <a:lnSpc>
                <a:spcPct val="90000"/>
              </a:lnSpc>
              <a:spcBef>
                <a:spcPts val="1001"/>
              </a:spcBef>
              <a:buClr>
                <a:srgbClr val="000000"/>
              </a:buClr>
              <a:buFont typeface="Arial"/>
              <a:buChar char="•"/>
            </a:pPr>
            <a:r>
              <a:rPr b="0" lang="en-US" sz="2400" spc="-1" strike="noStrike">
                <a:solidFill>
                  <a:srgbClr val="000000"/>
                </a:solidFill>
                <a:latin typeface="Calibri"/>
              </a:rPr>
              <a:t>suggests different acc.rate prior if deemed necessary</a:t>
            </a:r>
            <a:r>
              <a:rPr b="0" lang="en-US" sz="2400" spc="-1" strike="noStrike">
                <a:solidFill>
                  <a:srgbClr val="000000"/>
                </a:solidFill>
                <a:latin typeface="Calibri"/>
              </a:rPr>
              <a:t>	</a:t>
            </a:r>
            <a:endParaRPr b="0" lang="en-US" sz="2400" spc="-1" strike="noStrike">
              <a:latin typeface="Arial"/>
            </a:endParaRPr>
          </a:p>
          <a:p>
            <a:pPr lvl="2" marL="1143000" indent="-227880">
              <a:lnSpc>
                <a:spcPct val="90000"/>
              </a:lnSpc>
              <a:spcBef>
                <a:spcPts val="1001"/>
              </a:spcBef>
              <a:buClr>
                <a:srgbClr val="000000"/>
              </a:buClr>
              <a:buFont typeface="Arial"/>
              <a:buChar char="•"/>
            </a:pPr>
            <a:r>
              <a:rPr b="0" lang="en-US" sz="2400" spc="-1" strike="noStrike">
                <a:solidFill>
                  <a:srgbClr val="000000"/>
                </a:solidFill>
                <a:latin typeface="Calibri"/>
              </a:rPr>
              <a:t>or provide your own prior values (mean and/or shape)</a:t>
            </a:r>
            <a:endParaRPr b="0" lang="en-US" sz="24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The MCMC run will then combine the prior with the new data</a:t>
            </a:r>
            <a:endParaRPr b="0" lang="en-US" sz="2800" spc="-1" strike="noStrike">
              <a:latin typeface="Arial"/>
            </a:endParaRPr>
          </a:p>
          <a:p>
            <a:pPr lvl="2" marL="1143000" indent="-227880">
              <a:lnSpc>
                <a:spcPct val="90000"/>
              </a:lnSpc>
              <a:spcBef>
                <a:spcPts val="499"/>
              </a:spcBef>
              <a:buClr>
                <a:srgbClr val="000000"/>
              </a:buClr>
              <a:buFont typeface="Arial"/>
              <a:buChar char="•"/>
            </a:pPr>
            <a:r>
              <a:rPr b="0" lang="en-US" sz="2400" spc="-1" strike="noStrike">
                <a:solidFill>
                  <a:srgbClr val="000000"/>
                </a:solidFill>
                <a:latin typeface="Calibri"/>
              </a:rPr>
              <a:t>updating our information, learning</a:t>
            </a:r>
            <a:endParaRPr b="0" lang="en-US" sz="2400" spc="-1" strike="noStrike">
              <a:latin typeface="Arial"/>
            </a:endParaRPr>
          </a:p>
        </p:txBody>
      </p:sp>
      <p:sp>
        <p:nvSpPr>
          <p:cNvPr id="252" name="TextBox 5"/>
          <p:cNvSpPr/>
          <p:nvPr/>
        </p:nvSpPr>
        <p:spPr>
          <a:xfrm>
            <a:off x="310320" y="6176880"/>
            <a:ext cx="11608920" cy="638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ea typeface="DejaVu Sans"/>
              </a:rPr>
              <a:t>Goring et al. 2012. Deposition times in the northeastern United States during the Holocene: establishing valid priors for Bayesian age models. </a:t>
            </a:r>
            <a:r>
              <a:rPr b="0" i="1" lang="en-US" sz="1800" spc="-1" strike="noStrike">
                <a:solidFill>
                  <a:srgbClr val="000000"/>
                </a:solidFill>
                <a:latin typeface="Calibri"/>
                <a:ea typeface="DejaVu Sans"/>
              </a:rPr>
              <a:t>Quat. Sci. Rev.</a:t>
            </a:r>
            <a:r>
              <a:rPr b="0" lang="en-US" sz="1800" spc="-1" strike="noStrike">
                <a:solidFill>
                  <a:srgbClr val="000000"/>
                </a:solidFill>
                <a:latin typeface="Calibri"/>
                <a:ea typeface="DejaVu Sans"/>
              </a:rPr>
              <a:t> doi: </a:t>
            </a:r>
            <a:r>
              <a:rPr b="0" lang="en-US" sz="1800" spc="-1" strike="noStrike" u="sng">
                <a:solidFill>
                  <a:srgbClr val="0563c1"/>
                </a:solidFill>
                <a:uFillTx/>
                <a:latin typeface="Calibri"/>
                <a:ea typeface="DejaVu Sans"/>
                <a:hlinkClick r:id="rId1"/>
              </a:rPr>
              <a:t>10.1016/j.quascirev.2012.05.019</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ontent Placeholder 4_1"/>
          <p:cNvSpPr/>
          <p:nvPr/>
        </p:nvSpPr>
        <p:spPr>
          <a:xfrm>
            <a:off x="540000" y="1825560"/>
            <a:ext cx="1134000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Sets by how much acc.rates can change from one depth to the next</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Beta distribution – always between 0 and 1 (0 and 100%)</a:t>
            </a:r>
            <a:endParaRPr b="0" lang="en-US" sz="28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800" spc="-1" strike="noStrike">
                <a:solidFill>
                  <a:srgbClr val="000000"/>
                </a:solidFill>
                <a:latin typeface="Calibri"/>
              </a:rPr>
              <a:t>Defaults: mean 0.5, strength 10</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Modelled accrate for section </a:t>
            </a:r>
            <a:r>
              <a:rPr b="0" i="1" lang="en-US" sz="2800" spc="-1" strike="noStrike">
                <a:solidFill>
                  <a:srgbClr val="000000"/>
                </a:solidFill>
                <a:latin typeface="Calibri"/>
              </a:rPr>
              <a:t>j</a:t>
            </a:r>
            <a:r>
              <a:rPr b="0" lang="en-US" sz="2800" spc="-1" strike="noStrike">
                <a:solidFill>
                  <a:srgbClr val="000000"/>
                </a:solidFill>
                <a:latin typeface="Calibri"/>
              </a:rPr>
              <a:t>: </a:t>
            </a:r>
            <a:r>
              <a:rPr b="0" i="1" lang="en-US" sz="2800" spc="-1" strike="noStrike">
                <a:solidFill>
                  <a:srgbClr val="000000"/>
                </a:solidFill>
                <a:latin typeface="Times new roman"/>
              </a:rPr>
              <a:t>x</a:t>
            </a:r>
            <a:r>
              <a:rPr b="0" i="1" lang="en-US" sz="2800" spc="-1" strike="noStrike" baseline="-8000">
                <a:solidFill>
                  <a:srgbClr val="000000"/>
                </a:solidFill>
                <a:latin typeface="Times new roman"/>
              </a:rPr>
              <a:t>j</a:t>
            </a:r>
            <a:r>
              <a:rPr b="0" i="1" lang="en-US" sz="2800" spc="-1" strike="noStrike">
                <a:solidFill>
                  <a:srgbClr val="000000"/>
                </a:solidFill>
                <a:latin typeface="Times new roman"/>
              </a:rPr>
              <a:t> = </a:t>
            </a:r>
            <a:r>
              <a:rPr b="0" i="1" lang="en-US" sz="2800" spc="-1" strike="noStrike">
                <a:solidFill>
                  <a:srgbClr val="c9211e"/>
                </a:solidFill>
                <a:latin typeface="Times new roman"/>
              </a:rPr>
              <a:t>w</a:t>
            </a:r>
            <a:r>
              <a:rPr b="0" i="1" lang="en-US" sz="2800" spc="-1" strike="noStrike">
                <a:solidFill>
                  <a:srgbClr val="000000"/>
                </a:solidFill>
                <a:latin typeface="Times new roman"/>
              </a:rPr>
              <a:t>*x</a:t>
            </a:r>
            <a:r>
              <a:rPr b="0" i="1" lang="en-US" sz="2800" spc="-1" strike="noStrike" baseline="-8000">
                <a:solidFill>
                  <a:srgbClr val="000000"/>
                </a:solidFill>
                <a:latin typeface="Times new roman"/>
              </a:rPr>
              <a:t>j+1</a:t>
            </a:r>
            <a:r>
              <a:rPr b="0" i="1" lang="en-US" sz="2800" spc="-1" strike="noStrike">
                <a:solidFill>
                  <a:srgbClr val="000000"/>
                </a:solidFill>
                <a:latin typeface="Times new roman"/>
              </a:rPr>
              <a:t> + (1-</a:t>
            </a:r>
            <a:r>
              <a:rPr b="0" i="1" lang="en-US" sz="2800" spc="-1" strike="noStrike">
                <a:solidFill>
                  <a:srgbClr val="c9211e"/>
                </a:solidFill>
                <a:latin typeface="Times new roman"/>
              </a:rPr>
              <a:t>w</a:t>
            </a:r>
            <a:r>
              <a:rPr b="0" i="1" lang="en-US" sz="2800" spc="-1" strike="noStrike">
                <a:solidFill>
                  <a:srgbClr val="000000"/>
                </a:solidFill>
                <a:latin typeface="Times new roman"/>
              </a:rPr>
              <a:t>)*</a:t>
            </a:r>
            <a:r>
              <a:rPr b="0" i="1" lang="en-US" sz="2800" spc="-1" strike="noStrike">
                <a:solidFill>
                  <a:srgbClr val="0000ff"/>
                </a:solidFill>
                <a:latin typeface="Times new roman"/>
                <a:ea typeface="Noto Sans CJK HK"/>
              </a:rPr>
              <a:t>α</a:t>
            </a:r>
            <a:r>
              <a:rPr b="0" i="1" lang="en-US" sz="2800" spc="-1" strike="noStrike" baseline="-8000">
                <a:solidFill>
                  <a:srgbClr val="0000ff"/>
                </a:solidFill>
                <a:latin typeface="Times new roman"/>
              </a:rPr>
              <a:t>j</a:t>
            </a:r>
            <a:endParaRPr b="0" lang="en-US" sz="28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800" spc="-1" strike="noStrike">
                <a:solidFill>
                  <a:srgbClr val="000000"/>
                </a:solidFill>
                <a:latin typeface="Calibri"/>
                <a:ea typeface="Noto Sans CJK SC"/>
              </a:rPr>
              <a:t>Where </a:t>
            </a:r>
            <a:r>
              <a:rPr b="0" i="1" lang="en-US" sz="2800" spc="-1" strike="noStrike">
                <a:solidFill>
                  <a:srgbClr val="c9211e"/>
                </a:solidFill>
                <a:latin typeface="Times new roman"/>
                <a:ea typeface="Noto Sans CJK SC"/>
              </a:rPr>
              <a:t>w</a:t>
            </a:r>
            <a:r>
              <a:rPr b="0" lang="en-US" sz="2800" spc="-1" strike="noStrike">
                <a:solidFill>
                  <a:srgbClr val="000000"/>
                </a:solidFill>
                <a:latin typeface="Calibri"/>
                <a:ea typeface="Noto Sans CJK SC"/>
              </a:rPr>
              <a:t> = memory and </a:t>
            </a:r>
            <a:r>
              <a:rPr b="0" i="1" lang="en-US" sz="2800" spc="-1" strike="noStrike">
                <a:solidFill>
                  <a:srgbClr val="0000ff"/>
                </a:solidFill>
                <a:latin typeface="Times new roman"/>
                <a:ea typeface="Noto Sans CJK HK"/>
              </a:rPr>
              <a:t>α</a:t>
            </a:r>
            <a:r>
              <a:rPr b="0" i="1" lang="en-US" sz="2800" spc="-1" strike="noStrike">
                <a:solidFill>
                  <a:srgbClr val="000000"/>
                </a:solidFill>
                <a:latin typeface="Times new roman"/>
                <a:ea typeface="Noto Sans CJK HK"/>
              </a:rPr>
              <a:t> </a:t>
            </a:r>
            <a:r>
              <a:rPr b="0" lang="en-US" sz="2800" spc="-1" strike="noStrike">
                <a:solidFill>
                  <a:srgbClr val="000000"/>
                </a:solidFill>
                <a:latin typeface="Noto Sans CJK HK"/>
                <a:ea typeface="Noto Sans CJK HK"/>
              </a:rPr>
              <a:t>= Gamma(acc.mean, acc.shape)</a:t>
            </a:r>
            <a:endParaRPr b="0" lang="en-US" sz="28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800" spc="-1" strike="noStrike">
                <a:solidFill>
                  <a:srgbClr val="000000"/>
                </a:solidFill>
                <a:latin typeface="Noto Sans CJK HK"/>
                <a:ea typeface="Noto Sans CJK HK"/>
              </a:rPr>
              <a:t>If </a:t>
            </a:r>
            <a:r>
              <a:rPr b="0" i="1" lang="en-US" sz="2800" spc="-1" strike="noStrike">
                <a:solidFill>
                  <a:srgbClr val="c9211e"/>
                </a:solidFill>
                <a:latin typeface="Times new roman"/>
                <a:ea typeface="Noto Sans CJK SC"/>
              </a:rPr>
              <a:t>w</a:t>
            </a:r>
            <a:r>
              <a:rPr b="0" lang="en-US" sz="2800" spc="-1" strike="noStrike">
                <a:solidFill>
                  <a:srgbClr val="000000"/>
                </a:solidFill>
                <a:latin typeface="Noto Sans CJK HK"/>
                <a:ea typeface="Noto Sans CJK HK"/>
              </a:rPr>
              <a:t> is close to 1, </a:t>
            </a:r>
            <a:r>
              <a:rPr b="0" i="1" lang="en-US" sz="2800" spc="-1" strike="noStrike">
                <a:solidFill>
                  <a:srgbClr val="000000"/>
                </a:solidFill>
                <a:latin typeface="Times New Roman"/>
                <a:ea typeface="Noto Sans CJK HK"/>
              </a:rPr>
              <a:t>x</a:t>
            </a:r>
            <a:r>
              <a:rPr b="0" i="1" lang="en-US" sz="2800" spc="-1" strike="noStrike" baseline="-8000">
                <a:solidFill>
                  <a:srgbClr val="000000"/>
                </a:solidFill>
                <a:latin typeface="Times New Roman"/>
                <a:ea typeface="Noto Sans CJK HK"/>
              </a:rPr>
              <a:t>j</a:t>
            </a:r>
            <a:r>
              <a:rPr b="0" lang="en-US" sz="2800" spc="-1" strike="noStrike">
                <a:solidFill>
                  <a:srgbClr val="000000"/>
                </a:solidFill>
                <a:latin typeface="Noto Sans CJK HK"/>
                <a:ea typeface="Noto Sans CJK HK"/>
              </a:rPr>
              <a:t> will depend a lot on </a:t>
            </a:r>
            <a:r>
              <a:rPr b="0" i="1" lang="en-US" sz="2800" spc="-1" strike="noStrike">
                <a:solidFill>
                  <a:srgbClr val="000000"/>
                </a:solidFill>
                <a:latin typeface="Times New Roman"/>
                <a:ea typeface="Noto Sans CJK HK"/>
              </a:rPr>
              <a:t>x</a:t>
            </a:r>
            <a:r>
              <a:rPr b="0" i="1" lang="en-US" sz="2800" spc="-1" strike="noStrike" baseline="-8000">
                <a:solidFill>
                  <a:srgbClr val="000000"/>
                </a:solidFill>
                <a:latin typeface="Times New Roman"/>
                <a:ea typeface="Noto Sans CJK HK"/>
              </a:rPr>
              <a:t>j+1</a:t>
            </a:r>
            <a:endParaRPr b="0" lang="en-US" sz="2800" spc="-1" strike="noStrike">
              <a:latin typeface="Arial"/>
            </a:endParaRPr>
          </a:p>
          <a:p>
            <a:pPr lvl="2" marL="648000" indent="-216000">
              <a:lnSpc>
                <a:spcPct val="90000"/>
              </a:lnSpc>
              <a:spcBef>
                <a:spcPts val="1001"/>
              </a:spcBef>
              <a:buClr>
                <a:srgbClr val="000000"/>
              </a:buClr>
              <a:buSzPct val="45000"/>
              <a:buFont typeface="Wingdings" charset="2"/>
              <a:buChar char=""/>
            </a:pPr>
            <a:r>
              <a:rPr b="0" lang="en-US" sz="2800" spc="-1" strike="noStrike">
                <a:solidFill>
                  <a:srgbClr val="000000"/>
                </a:solidFill>
                <a:latin typeface="Noto Sans CJK HK"/>
                <a:ea typeface="Noto Sans CJK HK"/>
              </a:rPr>
              <a:t>If </a:t>
            </a:r>
            <a:r>
              <a:rPr b="0" i="1" lang="en-US" sz="2800" spc="-1" strike="noStrike">
                <a:solidFill>
                  <a:srgbClr val="c9211e"/>
                </a:solidFill>
                <a:latin typeface="Times new roman"/>
                <a:ea typeface="Noto Sans CJK SC"/>
              </a:rPr>
              <a:t>w</a:t>
            </a:r>
            <a:r>
              <a:rPr b="0" lang="en-US" sz="2800" spc="-1" strike="noStrike">
                <a:solidFill>
                  <a:srgbClr val="000000"/>
                </a:solidFill>
                <a:latin typeface="Noto Sans CJK HK"/>
                <a:ea typeface="Noto Sans CJK HK"/>
              </a:rPr>
              <a:t> is close to 0, it will depend very little on </a:t>
            </a:r>
            <a:r>
              <a:rPr b="0" i="1" lang="en-US" sz="2800" spc="-1" strike="noStrike">
                <a:solidFill>
                  <a:srgbClr val="000000"/>
                </a:solidFill>
                <a:latin typeface="Times New Roman"/>
                <a:ea typeface="Noto Sans CJK HK"/>
              </a:rPr>
              <a:t>x</a:t>
            </a:r>
            <a:r>
              <a:rPr b="0" i="1" lang="en-US" sz="2800" spc="-1" strike="noStrike" baseline="-8000">
                <a:solidFill>
                  <a:srgbClr val="000000"/>
                </a:solidFill>
                <a:latin typeface="Times New Roman"/>
                <a:ea typeface="Noto Sans CJK HK"/>
              </a:rPr>
              <a:t>j+1</a:t>
            </a:r>
            <a:r>
              <a:rPr b="0" lang="en-US" sz="2800" spc="-1" strike="noStrike">
                <a:solidFill>
                  <a:srgbClr val="000000"/>
                </a:solidFill>
                <a:latin typeface="Noto Sans CJK HK"/>
                <a:ea typeface="Noto Sans CJK HK"/>
              </a:rPr>
              <a:t>, and mostly on </a:t>
            </a:r>
            <a:r>
              <a:rPr b="0" i="1" lang="en-US" sz="2800" spc="-1" strike="noStrike">
                <a:solidFill>
                  <a:srgbClr val="0000ff"/>
                </a:solidFill>
                <a:latin typeface="Times new roman"/>
                <a:ea typeface="Noto Sans CJK HK"/>
              </a:rPr>
              <a:t>α</a:t>
            </a:r>
            <a:endParaRPr b="0" lang="en-US" sz="2800" spc="-1" strike="noStrike">
              <a:latin typeface="Arial"/>
            </a:endParaRPr>
          </a:p>
        </p:txBody>
      </p:sp>
      <p:sp>
        <p:nvSpPr>
          <p:cNvPr id="254" name="Title 3_1"/>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Priors – Memory</a:t>
            </a: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itle 3"/>
          <p:cNvSpPr/>
          <p:nvPr/>
        </p:nvSpPr>
        <p:spPr>
          <a:xfrm>
            <a:off x="838080" y="36504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0" lang="en-US" sz="4400" spc="-1" strike="noStrike">
                <a:solidFill>
                  <a:srgbClr val="000000"/>
                </a:solidFill>
                <a:latin typeface="Calibri Light"/>
              </a:rPr>
              <a:t>Priors – Accumulation rate</a:t>
            </a:r>
            <a:endParaRPr b="0" lang="en-US" sz="4400" spc="-1" strike="noStrike">
              <a:latin typeface="Arial"/>
            </a:endParaRPr>
          </a:p>
        </p:txBody>
      </p:sp>
      <p:sp>
        <p:nvSpPr>
          <p:cNvPr id="256" name="Content Placeholder 4"/>
          <p:cNvSpPr/>
          <p:nvPr/>
        </p:nvSpPr>
        <p:spPr>
          <a:xfrm>
            <a:off x="838080" y="1825560"/>
            <a:ext cx="11080800" cy="1602720"/>
          </a:xfrm>
          <a:prstGeom prst="rect">
            <a:avLst/>
          </a:prstGeom>
          <a:noFill/>
          <a:ln w="0">
            <a:noFill/>
          </a:ln>
        </p:spPr>
        <p:style>
          <a:lnRef idx="0"/>
          <a:fillRef idx="0"/>
          <a:effectRef idx="0"/>
          <a:fontRef idx="minor"/>
        </p:style>
        <p:txBody>
          <a:bodyPr lIns="90000" rIns="90000" tIns="45000" bIns="45000">
            <a:normAutofit fontScale="97000"/>
          </a:bodyPr>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Goring et al. 2012 analysed sedimentation times from classical age-depth models of &gt;200 lakes/tidal wetlands in NE US</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Gamma distribution with mean c. 20 yr/cm, shape between &gt;1 and 2</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Calibri"/>
              </a:rPr>
              <a:t>Bacon’s default: mean 20, shape 1.5</a:t>
            </a:r>
            <a:endParaRPr b="0" lang="en-US" sz="2800" spc="-1" strike="noStrike">
              <a:latin typeface="Arial"/>
            </a:endParaRPr>
          </a:p>
          <a:p>
            <a:pPr>
              <a:lnSpc>
                <a:spcPct val="90000"/>
              </a:lnSpc>
              <a:spcBef>
                <a:spcPts val="1001"/>
              </a:spcBef>
            </a:pPr>
            <a:endParaRPr b="0" lang="en-US" sz="2800" spc="-1" strike="noStrike">
              <a:latin typeface="Arial"/>
            </a:endParaRPr>
          </a:p>
          <a:p>
            <a:pPr>
              <a:lnSpc>
                <a:spcPct val="90000"/>
              </a:lnSpc>
              <a:spcBef>
                <a:spcPts val="1001"/>
              </a:spcBef>
              <a:tabLst>
                <a:tab algn="l" pos="0"/>
              </a:tabLst>
            </a:pPr>
            <a:endParaRPr b="0" lang="en-US" sz="2800" spc="-1" strike="noStrike">
              <a:latin typeface="Arial"/>
            </a:endParaRPr>
          </a:p>
        </p:txBody>
      </p:sp>
      <p:sp>
        <p:nvSpPr>
          <p:cNvPr id="257" name="TextBox 5"/>
          <p:cNvSpPr/>
          <p:nvPr/>
        </p:nvSpPr>
        <p:spPr>
          <a:xfrm>
            <a:off x="310320" y="6176880"/>
            <a:ext cx="11608920" cy="638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ea typeface="DejaVu Sans"/>
              </a:rPr>
              <a:t>Goring et al. 2012. Deposition times in the northeastern United States during the Holocene: establishing valid priors for Bayesian age models. </a:t>
            </a:r>
            <a:r>
              <a:rPr b="0" i="1" lang="en-US" sz="1800" spc="-1" strike="noStrike">
                <a:solidFill>
                  <a:srgbClr val="000000"/>
                </a:solidFill>
                <a:latin typeface="Calibri"/>
                <a:ea typeface="DejaVu Sans"/>
              </a:rPr>
              <a:t>Quat. Sci. Rev.</a:t>
            </a:r>
            <a:r>
              <a:rPr b="0" lang="en-US" sz="1800" spc="-1" strike="noStrike">
                <a:solidFill>
                  <a:srgbClr val="000000"/>
                </a:solidFill>
                <a:latin typeface="Calibri"/>
                <a:ea typeface="DejaVu Sans"/>
              </a:rPr>
              <a:t> doi: </a:t>
            </a:r>
            <a:r>
              <a:rPr b="0" lang="en-US" sz="1800" spc="-1" strike="noStrike" u="sng">
                <a:solidFill>
                  <a:srgbClr val="0563c1"/>
                </a:solidFill>
                <a:uFillTx/>
                <a:latin typeface="Calibri"/>
                <a:ea typeface="DejaVu Sans"/>
                <a:hlinkClick r:id="rId1"/>
              </a:rPr>
              <a:t>10.1016/j.quascirev.2012.05.019</a:t>
            </a:r>
            <a:endParaRPr b="0" lang="en-US" sz="1800" spc="-1" strike="noStrike">
              <a:latin typeface="Arial"/>
            </a:endParaRPr>
          </a:p>
        </p:txBody>
      </p:sp>
      <p:pic>
        <p:nvPicPr>
          <p:cNvPr id="258" name="Picture 2" descr=""/>
          <p:cNvPicPr/>
          <p:nvPr/>
        </p:nvPicPr>
        <p:blipFill>
          <a:blip r:embed="rId2"/>
          <a:stretch/>
        </p:blipFill>
        <p:spPr>
          <a:xfrm>
            <a:off x="1550880" y="3960000"/>
            <a:ext cx="2582640" cy="2144160"/>
          </a:xfrm>
          <a:prstGeom prst="rect">
            <a:avLst/>
          </a:prstGeom>
          <a:ln w="0">
            <a:noFill/>
          </a:ln>
        </p:spPr>
      </p:pic>
      <p:pic>
        <p:nvPicPr>
          <p:cNvPr id="259" name="Picture 4" descr=""/>
          <p:cNvPicPr/>
          <p:nvPr/>
        </p:nvPicPr>
        <p:blipFill>
          <a:blip r:embed="rId3"/>
          <a:stretch/>
        </p:blipFill>
        <p:spPr>
          <a:xfrm>
            <a:off x="5940000" y="3857400"/>
            <a:ext cx="4836240" cy="22010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ontent Placeholder 2"/>
          <p:cNvSpPr/>
          <p:nvPr/>
        </p:nvSpPr>
        <p:spPr>
          <a:xfrm>
            <a:off x="357480" y="669600"/>
            <a:ext cx="5042160" cy="5506920"/>
          </a:xfrm>
          <a:prstGeom prst="rect">
            <a:avLst/>
          </a:prstGeom>
          <a:noFill/>
          <a:ln w="0">
            <a:noFill/>
          </a:ln>
        </p:spPr>
        <p:style>
          <a:lnRef idx="0"/>
          <a:fillRef idx="0"/>
          <a:effectRef idx="0"/>
          <a:fontRef idx="minor"/>
        </p:style>
        <p:txBody>
          <a:bodyPr lIns="90000" rIns="90000" tIns="45000" bIns="45000">
            <a:normAutofit/>
          </a:bodyPr>
          <a:p>
            <a:pPr marL="228600" indent="-227880" algn="just">
              <a:lnSpc>
                <a:spcPct val="90000"/>
              </a:lnSpc>
              <a:spcBef>
                <a:spcPts val="1001"/>
              </a:spcBef>
              <a:buClr>
                <a:srgbClr val="000000"/>
              </a:buClr>
              <a:buFont typeface="Arial"/>
              <a:buChar char="•"/>
            </a:pPr>
            <a:r>
              <a:rPr b="0" lang="en-US" sz="2400" spc="-1" strike="noStrike">
                <a:solidFill>
                  <a:srgbClr val="000000"/>
                </a:solidFill>
                <a:latin typeface="Calibri"/>
              </a:rPr>
              <a:t>“</a:t>
            </a:r>
            <a:r>
              <a:rPr b="0" lang="en-US" sz="2400" spc="-1" strike="noStrike">
                <a:solidFill>
                  <a:srgbClr val="000000"/>
                </a:solidFill>
                <a:latin typeface="Calibri"/>
              </a:rPr>
              <a:t>Lacustrine deposition rates ranged from 0.02 to 1 cm/year over the last 10,000 years in eastern North America (</a:t>
            </a:r>
            <a:r>
              <a:rPr b="0" lang="en-US" sz="2400" spc="-1" strike="noStrike" u="sng">
                <a:solidFill>
                  <a:srgbClr val="0563c1"/>
                </a:solidFill>
                <a:uFillTx/>
                <a:latin typeface="Calibri"/>
                <a:hlinkClick r:id="rId1"/>
              </a:rPr>
              <a:t>Goring et al., 2012</a:t>
            </a:r>
            <a:r>
              <a:rPr b="0" lang="en-US" sz="2400" spc="-1" strike="noStrike">
                <a:solidFill>
                  <a:srgbClr val="000000"/>
                </a:solidFill>
                <a:latin typeface="Calibri"/>
              </a:rPr>
              <a:t>). To accumulate the ∼45 m of layered deposits below fan F using these sedimentation rates would take [4.5–230 ka]. Hence, the presence of lacustrine beds significantly increases the inferred timescale of lacustrine activity within Melas basin.”</a:t>
            </a:r>
            <a:endParaRPr b="0" lang="en-US" sz="2400" spc="-1" strike="noStrike">
              <a:latin typeface="Arial"/>
            </a:endParaRPr>
          </a:p>
        </p:txBody>
      </p:sp>
      <p:pic>
        <p:nvPicPr>
          <p:cNvPr id="261" name="Picture 2" descr=""/>
          <p:cNvPicPr/>
          <p:nvPr/>
        </p:nvPicPr>
        <p:blipFill>
          <a:blip r:embed="rId2"/>
          <a:stretch/>
        </p:blipFill>
        <p:spPr>
          <a:xfrm>
            <a:off x="5400000" y="720000"/>
            <a:ext cx="3805200" cy="3511800"/>
          </a:xfrm>
          <a:prstGeom prst="rect">
            <a:avLst/>
          </a:prstGeom>
          <a:ln w="0">
            <a:noFill/>
          </a:ln>
        </p:spPr>
      </p:pic>
      <p:sp>
        <p:nvSpPr>
          <p:cNvPr id="262" name="TextBox 3"/>
          <p:cNvSpPr/>
          <p:nvPr/>
        </p:nvSpPr>
        <p:spPr>
          <a:xfrm>
            <a:off x="392400" y="6492960"/>
            <a:ext cx="630864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Williams and Weitz 2014. </a:t>
            </a:r>
            <a:r>
              <a:rPr b="0" i="1" lang="en-US" sz="1800" spc="-1" strike="noStrike">
                <a:solidFill>
                  <a:srgbClr val="000000"/>
                </a:solidFill>
                <a:latin typeface="Calibri"/>
                <a:ea typeface="DejaVu Sans"/>
              </a:rPr>
              <a:t>Icarus</a:t>
            </a:r>
            <a:r>
              <a:rPr b="0" lang="en-US" sz="1800" spc="-1" strike="noStrike">
                <a:solidFill>
                  <a:srgbClr val="000000"/>
                </a:solidFill>
                <a:latin typeface="Calibri"/>
                <a:ea typeface="DejaVu Sans"/>
              </a:rPr>
              <a:t>, doi:</a:t>
            </a:r>
            <a:r>
              <a:rPr b="0" lang="en-US" sz="1800" spc="-1" strike="noStrike" u="sng">
                <a:solidFill>
                  <a:srgbClr val="0563c1"/>
                </a:solidFill>
                <a:uFillTx/>
                <a:latin typeface="Calibri"/>
                <a:ea typeface="DejaVu Sans"/>
                <a:hlinkClick r:id="rId3"/>
              </a:rPr>
              <a:t>10.1016/j.icarus.2014.06.030</a:t>
            </a:r>
            <a:endParaRPr b="0" lang="en-US" sz="1800" spc="-1" strike="noStrike">
              <a:latin typeface="Arial"/>
            </a:endParaRPr>
          </a:p>
        </p:txBody>
      </p:sp>
      <p:pic>
        <p:nvPicPr>
          <p:cNvPr id="263" name="Picture 4" descr=""/>
          <p:cNvPicPr/>
          <p:nvPr/>
        </p:nvPicPr>
        <p:blipFill>
          <a:blip r:embed="rId4"/>
          <a:stretch/>
        </p:blipFill>
        <p:spPr>
          <a:xfrm>
            <a:off x="9363240" y="162360"/>
            <a:ext cx="2696400" cy="64972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1520</TotalTime>
  <Application>LibreOffice/7.1.6.2.0$Linux_X86_64 LibreOffice_project/10$Build-2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2021-09-26T10:26:25Z</dcterms:created>
  <dc:creator>Maarten Blaauw</dc:creator>
  <dc:description/>
  <dc:language>es-MX</dc:language>
  <cp:lastModifiedBy>Maarten Blaauw</cp:lastModifiedBy>
  <dcterms:modified xsi:type="dcterms:W3CDTF">2021-09-29T16:46:49Z</dcterms:modified>
  <cp:revision>54</cp:revision>
  <dc:subject/>
  <dc:title>Priors – accumulation rate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4</vt:r8>
  </property>
</Properties>
</file>